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333" r:id="rId3"/>
    <p:sldId id="257" r:id="rId4"/>
    <p:sldId id="259" r:id="rId5"/>
    <p:sldId id="260" r:id="rId6"/>
    <p:sldId id="261" r:id="rId7"/>
    <p:sldId id="262" r:id="rId8"/>
    <p:sldId id="263" r:id="rId9"/>
    <p:sldId id="264" r:id="rId10"/>
    <p:sldId id="266" r:id="rId11"/>
    <p:sldId id="313" r:id="rId12"/>
    <p:sldId id="314" r:id="rId13"/>
    <p:sldId id="331" r:id="rId14"/>
    <p:sldId id="332" r:id="rId15"/>
    <p:sldId id="258" r:id="rId16"/>
    <p:sldId id="315" r:id="rId17"/>
    <p:sldId id="317" r:id="rId18"/>
    <p:sldId id="267" r:id="rId19"/>
    <p:sldId id="281" r:id="rId20"/>
    <p:sldId id="271" r:id="rId21"/>
    <p:sldId id="334" r:id="rId22"/>
    <p:sldId id="279" r:id="rId23"/>
    <p:sldId id="280" r:id="rId24"/>
    <p:sldId id="268" r:id="rId25"/>
    <p:sldId id="269" r:id="rId26"/>
    <p:sldId id="288" r:id="rId27"/>
    <p:sldId id="278" r:id="rId28"/>
    <p:sldId id="270" r:id="rId29"/>
    <p:sldId id="328" r:id="rId30"/>
    <p:sldId id="287" r:id="rId31"/>
    <p:sldId id="329" r:id="rId32"/>
    <p:sldId id="289" r:id="rId33"/>
    <p:sldId id="272" r:id="rId34"/>
    <p:sldId id="283" r:id="rId35"/>
    <p:sldId id="286" r:id="rId36"/>
    <p:sldId id="284" r:id="rId37"/>
    <p:sldId id="285" r:id="rId38"/>
    <p:sldId id="292" r:id="rId39"/>
    <p:sldId id="293" r:id="rId40"/>
    <p:sldId id="294" r:id="rId41"/>
    <p:sldId id="295" r:id="rId42"/>
    <p:sldId id="296" r:id="rId43"/>
    <p:sldId id="297" r:id="rId44"/>
    <p:sldId id="309" r:id="rId45"/>
    <p:sldId id="310" r:id="rId46"/>
    <p:sldId id="299" r:id="rId47"/>
    <p:sldId id="301" r:id="rId48"/>
    <p:sldId id="302" r:id="rId49"/>
    <p:sldId id="303" r:id="rId50"/>
    <p:sldId id="304" r:id="rId51"/>
    <p:sldId id="300" r:id="rId52"/>
    <p:sldId id="298" r:id="rId53"/>
    <p:sldId id="305" r:id="rId54"/>
    <p:sldId id="306" r:id="rId55"/>
    <p:sldId id="307" r:id="rId56"/>
    <p:sldId id="308" r:id="rId57"/>
    <p:sldId id="319" r:id="rId58"/>
    <p:sldId id="318" r:id="rId59"/>
    <p:sldId id="276" r:id="rId60"/>
    <p:sldId id="316" r:id="rId61"/>
    <p:sldId id="277" r:id="rId62"/>
    <p:sldId id="282" r:id="rId63"/>
  </p:sldIdLst>
  <p:sldSz cx="12192000" cy="6858000"/>
  <p:notesSz cx="6858000" cy="9144000"/>
  <p:custDataLst>
    <p:tags r:id="rId6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6" autoAdjust="0"/>
    <p:restoredTop sz="94660"/>
  </p:normalViewPr>
  <p:slideViewPr>
    <p:cSldViewPr snapToGrid="0">
      <p:cViewPr varScale="1">
        <p:scale>
          <a:sx n="78" d="100"/>
          <a:sy n="78" d="100"/>
        </p:scale>
        <p:origin x="72" y="11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013981-B693-469A-A293-63AA20873F44}" type="datetimeFigureOut">
              <a:rPr lang="en-US" smtClean="0"/>
              <a:t>9/2/2023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604D68-5876-4FAA-AAEC-DD01C1BC4718}" type="slidenum">
              <a:rPr lang="en-US" smtClean="0"/>
              <a:t>‹#›</a:t>
            </a:fld>
            <a:endParaRPr lang="en-US"/>
          </a:p>
        </p:txBody>
      </p:sp>
    </p:spTree>
    <p:extLst>
      <p:ext uri="{BB962C8B-B14F-4D97-AF65-F5344CB8AC3E}">
        <p14:creationId xmlns:p14="http://schemas.microsoft.com/office/powerpoint/2010/main" val="105922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An example of the site is seen in the codes for malignant neoplasm of the esophagus.  </a:t>
            </a:r>
          </a:p>
        </p:txBody>
      </p:sp>
      <p:sp>
        <p:nvSpPr>
          <p:cNvPr id="76804"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76805"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fld id="{A1B09B37-DD76-4B62-9D91-E35423C0C2F2}" type="slidenum">
              <a:rPr lang="en-US" altLang="en-US"/>
              <a:pPr eaLnBrk="1" hangingPunct="1"/>
              <a:t>26</a:t>
            </a:fld>
            <a:endParaRPr lang="en-US" altLang="en-US"/>
          </a:p>
        </p:txBody>
      </p:sp>
    </p:spTree>
    <p:extLst>
      <p:ext uri="{BB962C8B-B14F-4D97-AF65-F5344CB8AC3E}">
        <p14:creationId xmlns:p14="http://schemas.microsoft.com/office/powerpoint/2010/main" val="738349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Guideline C.2.i states that a patient may have more than one malignant tumor in the same organ.  These tumors may represent different primaries or metastatic disease, depending on the site.  Should the documentation be unclear, the provider should be queried as to the status of each tumor so that the correct codes can be assigned.  Our providers are going to have to be much more specific in identifying multiple sites and their stage or type in order to code all sites separately.</a:t>
            </a:r>
          </a:p>
          <a:p>
            <a:endParaRPr lang="en-US" altLang="en-US"/>
          </a:p>
          <a:p>
            <a:pPr eaLnBrk="1" hangingPunct="1"/>
            <a:r>
              <a:rPr lang="en-US" altLang="en-US"/>
              <a:t>Location is big in ICD-10 as there are more codes due to laterality and site specificity as compared to ICD-9. </a:t>
            </a:r>
          </a:p>
          <a:p>
            <a:pPr eaLnBrk="1" hangingPunct="1"/>
            <a:endParaRPr lang="en-US" altLang="en-US" b="1"/>
          </a:p>
        </p:txBody>
      </p:sp>
      <p:sp>
        <p:nvSpPr>
          <p:cNvPr id="94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fld id="{E030B35F-C5C6-466A-BCF5-4CE6AE1CB3F5}" type="slidenum">
              <a:rPr lang="en-US" altLang="en-US"/>
              <a:pPr eaLnBrk="1" hangingPunct="1"/>
              <a:t>46</a:t>
            </a:fld>
            <a:endParaRPr lang="en-US" altLang="en-US"/>
          </a:p>
        </p:txBody>
      </p:sp>
    </p:spTree>
    <p:extLst>
      <p:ext uri="{BB962C8B-B14F-4D97-AF65-F5344CB8AC3E}">
        <p14:creationId xmlns:p14="http://schemas.microsoft.com/office/powerpoint/2010/main" val="3873560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Here are some more examples of how laterality is used in coding for ICD-10-CM.</a:t>
            </a:r>
          </a:p>
        </p:txBody>
      </p:sp>
      <p:sp>
        <p:nvSpPr>
          <p:cNvPr id="96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fld id="{673CCCAB-98E8-4E54-BA4E-9CFB8CD26E56}" type="slidenum">
              <a:rPr lang="en-US" altLang="en-US"/>
              <a:pPr eaLnBrk="1" hangingPunct="1"/>
              <a:t>47</a:t>
            </a:fld>
            <a:endParaRPr lang="en-US" altLang="en-US"/>
          </a:p>
        </p:txBody>
      </p:sp>
    </p:spTree>
    <p:extLst>
      <p:ext uri="{BB962C8B-B14F-4D97-AF65-F5344CB8AC3E}">
        <p14:creationId xmlns:p14="http://schemas.microsoft.com/office/powerpoint/2010/main" val="3883864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54 choices for male/female breast</a:t>
            </a:r>
          </a:p>
          <a:p>
            <a:pPr>
              <a:spcBef>
                <a:spcPct val="0"/>
              </a:spcBef>
            </a:pPr>
            <a:r>
              <a:rPr lang="en-US" altLang="en-US"/>
              <a:t>Documentation must include:</a:t>
            </a:r>
          </a:p>
          <a:p>
            <a:pPr>
              <a:spcBef>
                <a:spcPct val="0"/>
              </a:spcBef>
            </a:pPr>
            <a:r>
              <a:rPr lang="en-US" altLang="en-US"/>
              <a:t>Laterality</a:t>
            </a:r>
          </a:p>
          <a:p>
            <a:pPr>
              <a:spcBef>
                <a:spcPct val="0"/>
              </a:spcBef>
            </a:pPr>
            <a:r>
              <a:rPr lang="en-US" altLang="en-US"/>
              <a:t>Location</a:t>
            </a:r>
          </a:p>
          <a:p>
            <a:pPr>
              <a:spcBef>
                <a:spcPct val="0"/>
              </a:spcBef>
            </a:pPr>
            <a:r>
              <a:rPr lang="en-US" altLang="en-US"/>
              <a:t>Use of an additional code to identify estrogen receptor status</a:t>
            </a:r>
          </a:p>
          <a:p>
            <a:pPr>
              <a:spcBef>
                <a:spcPct val="0"/>
              </a:spcBef>
            </a:pPr>
            <a:r>
              <a:rPr lang="en-US" altLang="en-US"/>
              <a:t>Example: C50.422 Malignant neoplasm of upper-outer quadrant of the left male breast</a:t>
            </a:r>
          </a:p>
          <a:p>
            <a:pPr>
              <a:spcBef>
                <a:spcPct val="0"/>
              </a:spcBef>
            </a:pPr>
            <a:endParaRPr lang="en-US" altLang="en-US"/>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fld id="{31AF24F2-6A2C-4AE1-9774-E652012D8EB1}" type="slidenum">
              <a:rPr lang="en-US" altLang="en-US">
                <a:latin typeface="Arial" panose="020B0604020202020204" pitchFamily="34" charset="0"/>
              </a:rPr>
              <a:pPr eaLnBrk="1" hangingPunct="1"/>
              <a:t>48</a:t>
            </a:fld>
            <a:endParaRPr lang="en-US" altLang="en-US">
              <a:latin typeface="Arial" panose="020B0604020202020204" pitchFamily="34" charset="0"/>
            </a:endParaRPr>
          </a:p>
        </p:txBody>
      </p:sp>
    </p:spTree>
    <p:extLst>
      <p:ext uri="{BB962C8B-B14F-4D97-AF65-F5344CB8AC3E}">
        <p14:creationId xmlns:p14="http://schemas.microsoft.com/office/powerpoint/2010/main" val="2394919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b="1"/>
              <a:t>Malignant neoplasm large and small intestine</a:t>
            </a:r>
            <a:endParaRPr lang="en-US" altLang="en-US"/>
          </a:p>
          <a:p>
            <a:pPr>
              <a:spcBef>
                <a:spcPct val="0"/>
              </a:spcBef>
            </a:pPr>
            <a:r>
              <a:rPr lang="en-US" altLang="en-US"/>
              <a:t>26 choices available</a:t>
            </a:r>
          </a:p>
          <a:p>
            <a:pPr>
              <a:spcBef>
                <a:spcPct val="0"/>
              </a:spcBef>
            </a:pPr>
            <a:r>
              <a:rPr lang="en-US" altLang="en-US"/>
              <a:t>Documentation must include:</a:t>
            </a:r>
          </a:p>
          <a:p>
            <a:pPr>
              <a:spcBef>
                <a:spcPct val="0"/>
              </a:spcBef>
            </a:pPr>
            <a:r>
              <a:rPr lang="en-US" altLang="en-US"/>
              <a:t>Specific site</a:t>
            </a:r>
          </a:p>
          <a:p>
            <a:pPr>
              <a:spcBef>
                <a:spcPct val="0"/>
              </a:spcBef>
            </a:pPr>
            <a:r>
              <a:rPr lang="en-US" altLang="en-US"/>
              <a:t>Appendix, caput coli, cecum, colon and rectum, ascending, caput, descending, distal, left, overlapping, pelvic, right, sigmoid, hepatic flexure, sigmoid flexure, duodenum, ileum, jejunum…</a:t>
            </a:r>
          </a:p>
          <a:p>
            <a:pPr>
              <a:spcBef>
                <a:spcPct val="0"/>
              </a:spcBef>
            </a:pPr>
            <a:r>
              <a:rPr lang="en-US" altLang="en-US"/>
              <a:t>Example: C18.5 Malignant neoplasm of splenic flexure</a:t>
            </a:r>
          </a:p>
          <a:p>
            <a:pPr>
              <a:spcBef>
                <a:spcPct val="0"/>
              </a:spcBef>
            </a:pPr>
            <a:endParaRPr lang="en-US" altLang="en-US"/>
          </a:p>
        </p:txBody>
      </p:sp>
      <p:sp>
        <p:nvSpPr>
          <p:cNvPr id="98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fld id="{14EE3D18-A356-44CB-8165-9691856CB245}" type="slidenum">
              <a:rPr lang="en-US" altLang="en-US">
                <a:latin typeface="Arial" panose="020B0604020202020204" pitchFamily="34" charset="0"/>
              </a:rPr>
              <a:pPr eaLnBrk="1" hangingPunct="1"/>
              <a:t>49</a:t>
            </a:fld>
            <a:endParaRPr lang="en-US" altLang="en-US">
              <a:latin typeface="Arial" panose="020B0604020202020204" pitchFamily="34" charset="0"/>
            </a:endParaRPr>
          </a:p>
        </p:txBody>
      </p:sp>
    </p:spTree>
    <p:extLst>
      <p:ext uri="{BB962C8B-B14F-4D97-AF65-F5344CB8AC3E}">
        <p14:creationId xmlns:p14="http://schemas.microsoft.com/office/powerpoint/2010/main" val="3769867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In this example, you may think that O35.1XX1 is the right code.  But the 7</a:t>
            </a:r>
            <a:r>
              <a:rPr lang="en-US" altLang="en-US" baseline="30000"/>
              <a:t>th</a:t>
            </a:r>
            <a:r>
              <a:rPr lang="en-US" altLang="en-US"/>
              <a:t> character notation box states that we should assign the 7</a:t>
            </a:r>
            <a:r>
              <a:rPr lang="en-US" altLang="en-US" baseline="30000"/>
              <a:t>th</a:t>
            </a:r>
            <a:r>
              <a:rPr lang="en-US" altLang="en-US"/>
              <a:t> character 0 (not 1) – for single gestations.  That the extender 1 for fetus 1 is to be used to indicate the fetus for which the code applies in cases of multiple gestations.</a:t>
            </a:r>
          </a:p>
        </p:txBody>
      </p:sp>
      <p:sp>
        <p:nvSpPr>
          <p:cNvPr id="104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fld id="{B8F91241-1A85-49EA-B1A1-B7ECEEA22017}" type="slidenum">
              <a:rPr lang="en-US" altLang="en-US"/>
              <a:pPr eaLnBrk="1" hangingPunct="1"/>
              <a:t>50</a:t>
            </a:fld>
            <a:endParaRPr lang="en-US" altLang="en-US"/>
          </a:p>
        </p:txBody>
      </p:sp>
    </p:spTree>
    <p:extLst>
      <p:ext uri="{BB962C8B-B14F-4D97-AF65-F5344CB8AC3E}">
        <p14:creationId xmlns:p14="http://schemas.microsoft.com/office/powerpoint/2010/main" val="2854933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Note that laterality is an issue in ICD-10-CM</a:t>
            </a:r>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fld id="{49B30B64-C0AB-466E-8732-98456EF7CEF4}" type="slidenum">
              <a:rPr lang="en-US" altLang="en-US"/>
              <a:pPr eaLnBrk="1" hangingPunct="1"/>
              <a:t>51</a:t>
            </a:fld>
            <a:endParaRPr lang="en-US" altLang="en-US"/>
          </a:p>
        </p:txBody>
      </p:sp>
    </p:spTree>
    <p:extLst>
      <p:ext uri="{BB962C8B-B14F-4D97-AF65-F5344CB8AC3E}">
        <p14:creationId xmlns:p14="http://schemas.microsoft.com/office/powerpoint/2010/main" val="4125537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fld id="{8A0425DC-8FAA-43D9-BE77-E90EB757EB88}" type="slidenum">
              <a:rPr lang="en-US" altLang="en-US"/>
              <a:pPr eaLnBrk="1" hangingPunct="1"/>
              <a:t>52</a:t>
            </a:fld>
            <a:endParaRPr lang="en-US" altLang="en-US"/>
          </a:p>
        </p:txBody>
      </p:sp>
    </p:spTree>
    <p:extLst>
      <p:ext uri="{BB962C8B-B14F-4D97-AF65-F5344CB8AC3E}">
        <p14:creationId xmlns:p14="http://schemas.microsoft.com/office/powerpoint/2010/main" val="122243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5476"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10547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fld id="{DB4274DC-5B9F-479E-B240-2F5E4F4FDAC9}" type="slidenum">
              <a:rPr lang="en-US" altLang="en-US"/>
              <a:pPr eaLnBrk="1" hangingPunct="1"/>
              <a:t>53</a:t>
            </a:fld>
            <a:endParaRPr lang="en-US" altLang="en-US"/>
          </a:p>
        </p:txBody>
      </p:sp>
    </p:spTree>
    <p:extLst>
      <p:ext uri="{BB962C8B-B14F-4D97-AF65-F5344CB8AC3E}">
        <p14:creationId xmlns:p14="http://schemas.microsoft.com/office/powerpoint/2010/main" val="4269096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Here we have an ED visit so we would use the initial encounter extension.  ICD-10-CM allows us to also report not just that it is a fracture, but also that it is a nondisplaced fracture, the specific location, and the laterality.</a:t>
            </a:r>
          </a:p>
          <a:p>
            <a:endParaRPr lang="en-US" altLang="en-US"/>
          </a:p>
          <a:p>
            <a:r>
              <a:rPr lang="en-US" altLang="en-US"/>
              <a:t>There would also be external cause codes to complete the coding scenarios</a:t>
            </a:r>
          </a:p>
          <a:p>
            <a:endParaRPr lang="en-US" altLang="en-US"/>
          </a:p>
          <a:p>
            <a:r>
              <a:rPr lang="en-US" altLang="en-US"/>
              <a:t>Guidelines state that if the fracture is not stated as open or closed, the default is closed. </a:t>
            </a:r>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fld id="{1F027E0D-10E4-49DC-B86E-CF4989DE7EF3}" type="slidenum">
              <a:rPr lang="en-US" altLang="en-US"/>
              <a:pPr eaLnBrk="1" hangingPunct="1"/>
              <a:t>54</a:t>
            </a:fld>
            <a:endParaRPr lang="en-US" altLang="en-US"/>
          </a:p>
        </p:txBody>
      </p:sp>
    </p:spTree>
    <p:extLst>
      <p:ext uri="{BB962C8B-B14F-4D97-AF65-F5344CB8AC3E}">
        <p14:creationId xmlns:p14="http://schemas.microsoft.com/office/powerpoint/2010/main" val="4207776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2644"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112645"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fld id="{4718BEDB-7B8E-4BCF-BA54-8A564CAF7EEF}" type="slidenum">
              <a:rPr lang="en-US" altLang="en-US"/>
              <a:pPr eaLnBrk="1" hangingPunct="1"/>
              <a:t>55</a:t>
            </a:fld>
            <a:endParaRPr lang="en-US" altLang="en-US"/>
          </a:p>
        </p:txBody>
      </p:sp>
    </p:spTree>
    <p:extLst>
      <p:ext uri="{BB962C8B-B14F-4D97-AF65-F5344CB8AC3E}">
        <p14:creationId xmlns:p14="http://schemas.microsoft.com/office/powerpoint/2010/main" val="3055069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book is split into chapters.  Within each chapter are three character blocks of codes.  For example, B15-B19 is for viral hepatitis.  The fourth character categories further define the site, etiology, manifestation, state of disease or condition.</a:t>
            </a:r>
          </a:p>
        </p:txBody>
      </p:sp>
      <p:sp>
        <p:nvSpPr>
          <p:cNvPr id="75780"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75781"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fld id="{9018FFE9-80DE-4086-9F83-DAAF735A2395}" type="slidenum">
              <a:rPr lang="en-US" altLang="en-US"/>
              <a:pPr eaLnBrk="1" hangingPunct="1"/>
              <a:t>30</a:t>
            </a:fld>
            <a:endParaRPr lang="en-US" altLang="en-US"/>
          </a:p>
        </p:txBody>
      </p:sp>
    </p:spTree>
    <p:extLst>
      <p:ext uri="{BB962C8B-B14F-4D97-AF65-F5344CB8AC3E}">
        <p14:creationId xmlns:p14="http://schemas.microsoft.com/office/powerpoint/2010/main" val="2514402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Cat Bite</a:t>
            </a:r>
          </a:p>
          <a:p>
            <a:endParaRPr lang="en-US" altLang="en-US"/>
          </a:p>
          <a:p>
            <a:r>
              <a:rPr lang="en-US" altLang="en-US"/>
              <a:t>There would be an external cause code W55.01XD to show bitten by cat</a:t>
            </a:r>
          </a:p>
          <a:p>
            <a:r>
              <a:rPr lang="en-US" altLang="en-US"/>
              <a:t>7th character d represents a follow up encounter.</a:t>
            </a:r>
          </a:p>
          <a:p>
            <a:endParaRPr lang="en-US" altLang="en-US"/>
          </a:p>
          <a:p>
            <a:r>
              <a:rPr lang="en-US" altLang="en-US"/>
              <a:t>We would also use additional codes for place of occurrence, activity, external cause status, but the example here is mainly focused on the injury codes themselves.</a:t>
            </a:r>
          </a:p>
          <a:p>
            <a:endParaRPr lang="en-US" altLang="en-US"/>
          </a:p>
        </p:txBody>
      </p:sp>
      <p:sp>
        <p:nvSpPr>
          <p:cNvPr id="114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fld id="{76A8A7C8-355F-4E96-B62E-D21B8FA7D545}" type="slidenum">
              <a:rPr lang="en-US" altLang="en-US"/>
              <a:pPr eaLnBrk="1" hangingPunct="1"/>
              <a:t>56</a:t>
            </a:fld>
            <a:endParaRPr lang="en-US" altLang="en-US"/>
          </a:p>
        </p:txBody>
      </p:sp>
    </p:spTree>
    <p:extLst>
      <p:ext uri="{BB962C8B-B14F-4D97-AF65-F5344CB8AC3E}">
        <p14:creationId xmlns:p14="http://schemas.microsoft.com/office/powerpoint/2010/main" val="690420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fifth and sixth character identify the most precise level of specificity.  </a:t>
            </a:r>
          </a:p>
          <a:p>
            <a:r>
              <a:rPr lang="en-US" altLang="en-US"/>
              <a:t>S55 is a category for injury of blood vessels at forearm level</a:t>
            </a:r>
          </a:p>
          <a:p>
            <a:r>
              <a:rPr lang="en-US" altLang="en-US"/>
              <a:t>S55.0 specifies the injury is at the </a:t>
            </a:r>
            <a:r>
              <a:rPr lang="en-US" altLang="en-US" u="sng"/>
              <a:t>ulnar artery</a:t>
            </a:r>
            <a:r>
              <a:rPr lang="en-US" altLang="en-US"/>
              <a:t> at the forearm level</a:t>
            </a:r>
          </a:p>
          <a:p>
            <a:r>
              <a:rPr lang="en-US" altLang="en-US"/>
              <a:t>S55.01 specifies it is a laceration</a:t>
            </a:r>
          </a:p>
          <a:p>
            <a:r>
              <a:rPr lang="en-US" altLang="en-US"/>
              <a:t>S55.011 specifies it is of the right arm</a:t>
            </a:r>
          </a:p>
          <a:p>
            <a:endParaRPr lang="en-US" altLang="en-US"/>
          </a:p>
          <a:p>
            <a:r>
              <a:rPr lang="en-US" altLang="en-US"/>
              <a:t>This specific code also requires a 7</a:t>
            </a:r>
            <a:r>
              <a:rPr lang="en-US" altLang="en-US" baseline="30000"/>
              <a:t>th</a:t>
            </a:r>
            <a:r>
              <a:rPr lang="en-US" altLang="en-US"/>
              <a:t> character extension.</a:t>
            </a:r>
          </a:p>
        </p:txBody>
      </p:sp>
      <p:sp>
        <p:nvSpPr>
          <p:cNvPr id="77828"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77829"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fld id="{175718B2-F44A-41B5-8298-341BED6CC9EE}" type="slidenum">
              <a:rPr lang="en-US" altLang="en-US"/>
              <a:pPr eaLnBrk="1" hangingPunct="1"/>
              <a:t>32</a:t>
            </a:fld>
            <a:endParaRPr lang="en-US" altLang="en-US"/>
          </a:p>
        </p:txBody>
      </p:sp>
    </p:spTree>
    <p:extLst>
      <p:ext uri="{BB962C8B-B14F-4D97-AF65-F5344CB8AC3E}">
        <p14:creationId xmlns:p14="http://schemas.microsoft.com/office/powerpoint/2010/main" val="4281577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In ICD-9-CM DM is in Ch 3.  In ICD-10-CM, it is Ch 4.  </a:t>
            </a:r>
          </a:p>
          <a:p>
            <a:pPr eaLnBrk="1" hangingPunct="1">
              <a:spcBef>
                <a:spcPct val="0"/>
              </a:spcBef>
            </a:pPr>
            <a:endParaRPr lang="en-US" altLang="en-US">
              <a:latin typeface="Times" panose="02020603050405020304" pitchFamily="18" charset="0"/>
            </a:endParaRPr>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fld id="{21880427-B337-4CA5-91EE-B1DA41A2DB4E}" type="slidenum">
              <a:rPr lang="en-US" altLang="en-US"/>
              <a:pPr eaLnBrk="1" hangingPunct="1"/>
              <a:t>38</a:t>
            </a:fld>
            <a:endParaRPr lang="en-US" altLang="en-US"/>
          </a:p>
        </p:txBody>
      </p:sp>
    </p:spTree>
    <p:extLst>
      <p:ext uri="{BB962C8B-B14F-4D97-AF65-F5344CB8AC3E}">
        <p14:creationId xmlns:p14="http://schemas.microsoft.com/office/powerpoint/2010/main" val="1341270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863600" eaLnBrk="1" hangingPunct="1">
              <a:spcBef>
                <a:spcPct val="0"/>
              </a:spcBef>
            </a:pPr>
            <a:r>
              <a:rPr lang="en-US" altLang="en-US" sz="1100"/>
              <a:t> </a:t>
            </a:r>
            <a:r>
              <a:rPr lang="en-US" altLang="en-US"/>
              <a:t>All the categories above with the exception of E10 include a note directing users to use an additional code to identify any insulin use, which is Z79.4.  The concept of insulin and non-insulin requiring are not a component of the DM (diabetes mellitus) categories in ICD-10-CM. Code Z79.4 (long-term current use of insulin) is added to identify the use of insulin for diabetic management even if the patient is not insulin dependent in code categories E08-E09 and E11-E13. (no E12)</a:t>
            </a:r>
          </a:p>
          <a:p>
            <a:pPr defTabSz="863600" eaLnBrk="1" hangingPunct="1">
              <a:spcBef>
                <a:spcPct val="0"/>
              </a:spcBef>
            </a:pPr>
            <a:r>
              <a:rPr lang="en-US" altLang="en-US"/>
              <a:t> </a:t>
            </a:r>
          </a:p>
          <a:p>
            <a:pPr defTabSz="863600" eaLnBrk="1" hangingPunct="1">
              <a:spcBef>
                <a:spcPct val="0"/>
              </a:spcBef>
            </a:pPr>
            <a:r>
              <a:rPr lang="en-US" altLang="en-US"/>
              <a:t>The fourth character under these categories refer to underlying conditions with specified complications, whereas, the fifth character defines the specific manifestation such as neuropathy, angiopathy, etc.</a:t>
            </a:r>
          </a:p>
          <a:p>
            <a:pPr defTabSz="863600" eaLnBrk="1" hangingPunct="1">
              <a:spcBef>
                <a:spcPct val="0"/>
              </a:spcBef>
            </a:pPr>
            <a:endParaRPr lang="en-US" altLang="en-US">
              <a:latin typeface="Times" panose="02020603050405020304" pitchFamily="18" charset="0"/>
            </a:endParaRPr>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fld id="{56C4F9B0-B60A-4A42-8AD8-56E77E2AE544}" type="slidenum">
              <a:rPr lang="en-US" altLang="en-US"/>
              <a:pPr eaLnBrk="1" hangingPunct="1"/>
              <a:t>39</a:t>
            </a:fld>
            <a:endParaRPr lang="en-US" altLang="en-US"/>
          </a:p>
        </p:txBody>
      </p:sp>
    </p:spTree>
    <p:extLst>
      <p:ext uri="{BB962C8B-B14F-4D97-AF65-F5344CB8AC3E}">
        <p14:creationId xmlns:p14="http://schemas.microsoft.com/office/powerpoint/2010/main" val="3307523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latin typeface="Times" panose="02020603050405020304" pitchFamily="18" charset="0"/>
              </a:rPr>
              <a:t>These codes are now categorized to indicate if the patient is with or without complications. Still reporting the same type of information, but using different terminology. </a:t>
            </a:r>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fld id="{CF0BA442-5AFB-4041-9480-EDCAED787C80}" type="slidenum">
              <a:rPr lang="en-US" altLang="en-US"/>
              <a:pPr eaLnBrk="1" hangingPunct="1"/>
              <a:t>40</a:t>
            </a:fld>
            <a:endParaRPr lang="en-US" altLang="en-US"/>
          </a:p>
        </p:txBody>
      </p:sp>
    </p:spTree>
    <p:extLst>
      <p:ext uri="{BB962C8B-B14F-4D97-AF65-F5344CB8AC3E}">
        <p14:creationId xmlns:p14="http://schemas.microsoft.com/office/powerpoint/2010/main" val="2181280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latin typeface="Times" panose="02020603050405020304" pitchFamily="18" charset="0"/>
              </a:rPr>
              <a:t>Combination codes are created to have the manifestations included in the diabetes codes, this will actually allow us to report fewer codes in ICD-10-CM</a:t>
            </a:r>
          </a:p>
          <a:p>
            <a:endParaRPr lang="en-US" altLang="en-US"/>
          </a:p>
        </p:txBody>
      </p:sp>
      <p:sp>
        <p:nvSpPr>
          <p:cNvPr id="9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fld id="{74966DEB-40C8-4B60-AE0A-18A1EE5B2AB7}" type="slidenum">
              <a:rPr lang="en-US" altLang="en-US"/>
              <a:pPr eaLnBrk="1" hangingPunct="1"/>
              <a:t>41</a:t>
            </a:fld>
            <a:endParaRPr lang="en-US" altLang="en-US"/>
          </a:p>
        </p:txBody>
      </p:sp>
    </p:spTree>
    <p:extLst>
      <p:ext uri="{BB962C8B-B14F-4D97-AF65-F5344CB8AC3E}">
        <p14:creationId xmlns:p14="http://schemas.microsoft.com/office/powerpoint/2010/main" val="779674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 As you can see from the slides above, the combination codes may allow us to report less codes for diabetic patients.</a:t>
            </a:r>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fld id="{5188B2CE-0EF5-40E3-AFD4-378FB5CAC2FA}" type="slidenum">
              <a:rPr lang="en-US" altLang="en-US"/>
              <a:pPr eaLnBrk="1" hangingPunct="1"/>
              <a:t>42</a:t>
            </a:fld>
            <a:endParaRPr lang="en-US" altLang="en-US"/>
          </a:p>
        </p:txBody>
      </p:sp>
    </p:spTree>
    <p:extLst>
      <p:ext uri="{BB962C8B-B14F-4D97-AF65-F5344CB8AC3E}">
        <p14:creationId xmlns:p14="http://schemas.microsoft.com/office/powerpoint/2010/main" val="1295567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863600" eaLnBrk="1" hangingPunct="1">
              <a:spcBef>
                <a:spcPct val="0"/>
              </a:spcBef>
            </a:pPr>
            <a:r>
              <a:rPr lang="en-US" altLang="en-US"/>
              <a:t>All the categories above with the exception of E10 include a note directing users to use an additional code to identify any insulin use, which is Z79.4.  The concept of insulin and non-insulin requiring are not a component of the DM (diabetes mellitus) categories in ICD-10-CM. Code Z79.4 (long-term current use of insulin) is added to identify the use of insulin for diabetic management even if the patient is not insulin dependent in code categories E08-E09 and E11-E14.</a:t>
            </a:r>
          </a:p>
          <a:p>
            <a:pPr defTabSz="863600"/>
            <a:endParaRPr lang="en-US" altLang="en-US"/>
          </a:p>
        </p:txBody>
      </p:sp>
      <p:sp>
        <p:nvSpPr>
          <p:cNvPr id="921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fld id="{4E617E3E-70B0-48E2-9AB6-430328E352E5}" type="slidenum">
              <a:rPr lang="en-US" altLang="en-US"/>
              <a:pPr eaLnBrk="1" hangingPunct="1"/>
              <a:t>43</a:t>
            </a:fld>
            <a:endParaRPr lang="en-US" altLang="en-US"/>
          </a:p>
        </p:txBody>
      </p:sp>
    </p:spTree>
    <p:extLst>
      <p:ext uri="{BB962C8B-B14F-4D97-AF65-F5344CB8AC3E}">
        <p14:creationId xmlns:p14="http://schemas.microsoft.com/office/powerpoint/2010/main" val="3608306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F99FA11-4BCD-48E4-91BB-92A1C775C73B}"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DBEEC3-C0C1-40B1-9A3B-1FFA1514FED0}" type="slidenum">
              <a:rPr lang="en-US" smtClean="0"/>
              <a:t>‹#›</a:t>
            </a:fld>
            <a:endParaRPr lang="en-US"/>
          </a:p>
        </p:txBody>
      </p:sp>
    </p:spTree>
    <p:extLst>
      <p:ext uri="{BB962C8B-B14F-4D97-AF65-F5344CB8AC3E}">
        <p14:creationId xmlns:p14="http://schemas.microsoft.com/office/powerpoint/2010/main" val="1759660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99FA11-4BCD-48E4-91BB-92A1C775C73B}"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DBEEC3-C0C1-40B1-9A3B-1FFA1514FED0}" type="slidenum">
              <a:rPr lang="en-US" smtClean="0"/>
              <a:t>‹#›</a:t>
            </a:fld>
            <a:endParaRPr lang="en-US"/>
          </a:p>
        </p:txBody>
      </p:sp>
    </p:spTree>
    <p:extLst>
      <p:ext uri="{BB962C8B-B14F-4D97-AF65-F5344CB8AC3E}">
        <p14:creationId xmlns:p14="http://schemas.microsoft.com/office/powerpoint/2010/main" val="165543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99FA11-4BCD-48E4-91BB-92A1C775C73B}"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DBEEC3-C0C1-40B1-9A3B-1FFA1514FED0}" type="slidenum">
              <a:rPr lang="en-US" smtClean="0"/>
              <a:t>‹#›</a:t>
            </a:fld>
            <a:endParaRPr lang="en-US"/>
          </a:p>
        </p:txBody>
      </p:sp>
    </p:spTree>
    <p:extLst>
      <p:ext uri="{BB962C8B-B14F-4D97-AF65-F5344CB8AC3E}">
        <p14:creationId xmlns:p14="http://schemas.microsoft.com/office/powerpoint/2010/main" val="763473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99FA11-4BCD-48E4-91BB-92A1C775C73B}"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DBEEC3-C0C1-40B1-9A3B-1FFA1514FED0}" type="slidenum">
              <a:rPr lang="en-US" smtClean="0"/>
              <a:t>‹#›</a:t>
            </a:fld>
            <a:endParaRPr lang="en-US"/>
          </a:p>
        </p:txBody>
      </p:sp>
    </p:spTree>
    <p:extLst>
      <p:ext uri="{BB962C8B-B14F-4D97-AF65-F5344CB8AC3E}">
        <p14:creationId xmlns:p14="http://schemas.microsoft.com/office/powerpoint/2010/main" val="2336557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F99FA11-4BCD-48E4-91BB-92A1C775C73B}"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DBEEC3-C0C1-40B1-9A3B-1FFA1514FED0}" type="slidenum">
              <a:rPr lang="en-US" smtClean="0"/>
              <a:t>‹#›</a:t>
            </a:fld>
            <a:endParaRPr lang="en-US"/>
          </a:p>
        </p:txBody>
      </p:sp>
    </p:spTree>
    <p:extLst>
      <p:ext uri="{BB962C8B-B14F-4D97-AF65-F5344CB8AC3E}">
        <p14:creationId xmlns:p14="http://schemas.microsoft.com/office/powerpoint/2010/main" val="786956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F99FA11-4BCD-48E4-91BB-92A1C775C73B}" type="datetimeFigureOut">
              <a:rPr lang="en-US" smtClean="0"/>
              <a:t>9/2/2023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DBEEC3-C0C1-40B1-9A3B-1FFA1514FED0}" type="slidenum">
              <a:rPr lang="en-US" smtClean="0"/>
              <a:t>‹#›</a:t>
            </a:fld>
            <a:endParaRPr lang="en-US"/>
          </a:p>
        </p:txBody>
      </p:sp>
    </p:spTree>
    <p:extLst>
      <p:ext uri="{BB962C8B-B14F-4D97-AF65-F5344CB8AC3E}">
        <p14:creationId xmlns:p14="http://schemas.microsoft.com/office/powerpoint/2010/main" val="1201126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99FA11-4BCD-48E4-91BB-92A1C775C73B}" type="datetimeFigureOut">
              <a:rPr lang="en-US" smtClean="0"/>
              <a:t>9/2/2023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DBEEC3-C0C1-40B1-9A3B-1FFA1514FED0}" type="slidenum">
              <a:rPr lang="en-US" smtClean="0"/>
              <a:t>‹#›</a:t>
            </a:fld>
            <a:endParaRPr lang="en-US"/>
          </a:p>
        </p:txBody>
      </p:sp>
    </p:spTree>
    <p:extLst>
      <p:ext uri="{BB962C8B-B14F-4D97-AF65-F5344CB8AC3E}">
        <p14:creationId xmlns:p14="http://schemas.microsoft.com/office/powerpoint/2010/main" val="4183277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F99FA11-4BCD-48E4-91BB-92A1C775C73B}" type="datetimeFigureOut">
              <a:rPr lang="en-US" smtClean="0"/>
              <a:t>9/2/2023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DBEEC3-C0C1-40B1-9A3B-1FFA1514FED0}" type="slidenum">
              <a:rPr lang="en-US" smtClean="0"/>
              <a:t>‹#›</a:t>
            </a:fld>
            <a:endParaRPr lang="en-US"/>
          </a:p>
        </p:txBody>
      </p:sp>
    </p:spTree>
    <p:extLst>
      <p:ext uri="{BB962C8B-B14F-4D97-AF65-F5344CB8AC3E}">
        <p14:creationId xmlns:p14="http://schemas.microsoft.com/office/powerpoint/2010/main" val="3048827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99FA11-4BCD-48E4-91BB-92A1C775C73B}" type="datetimeFigureOut">
              <a:rPr lang="en-US" smtClean="0"/>
              <a:t>9/2/2023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DBEEC3-C0C1-40B1-9A3B-1FFA1514FED0}" type="slidenum">
              <a:rPr lang="en-US" smtClean="0"/>
              <a:t>‹#›</a:t>
            </a:fld>
            <a:endParaRPr lang="en-US"/>
          </a:p>
        </p:txBody>
      </p:sp>
    </p:spTree>
    <p:extLst>
      <p:ext uri="{BB962C8B-B14F-4D97-AF65-F5344CB8AC3E}">
        <p14:creationId xmlns:p14="http://schemas.microsoft.com/office/powerpoint/2010/main" val="398093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F99FA11-4BCD-48E4-91BB-92A1C775C73B}" type="datetimeFigureOut">
              <a:rPr lang="en-US" smtClean="0"/>
              <a:t>9/2/2023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DBEEC3-C0C1-40B1-9A3B-1FFA1514FED0}" type="slidenum">
              <a:rPr lang="en-US" smtClean="0"/>
              <a:t>‹#›</a:t>
            </a:fld>
            <a:endParaRPr lang="en-US"/>
          </a:p>
        </p:txBody>
      </p:sp>
    </p:spTree>
    <p:extLst>
      <p:ext uri="{BB962C8B-B14F-4D97-AF65-F5344CB8AC3E}">
        <p14:creationId xmlns:p14="http://schemas.microsoft.com/office/powerpoint/2010/main" val="2216443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F99FA11-4BCD-48E4-91BB-92A1C775C73B}" type="datetimeFigureOut">
              <a:rPr lang="en-US" smtClean="0"/>
              <a:t>9/2/2023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DBEEC3-C0C1-40B1-9A3B-1FFA1514FED0}" type="slidenum">
              <a:rPr lang="en-US" smtClean="0"/>
              <a:t>‹#›</a:t>
            </a:fld>
            <a:endParaRPr lang="en-US"/>
          </a:p>
        </p:txBody>
      </p:sp>
    </p:spTree>
    <p:extLst>
      <p:ext uri="{BB962C8B-B14F-4D97-AF65-F5344CB8AC3E}">
        <p14:creationId xmlns:p14="http://schemas.microsoft.com/office/powerpoint/2010/main" val="1557534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99FA11-4BCD-48E4-91BB-92A1C775C73B}" type="datetimeFigureOut">
              <a:rPr lang="en-US" smtClean="0"/>
              <a:t>9/2/2023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BEEC3-C0C1-40B1-9A3B-1FFA1514FED0}" type="slidenum">
              <a:rPr lang="en-US" smtClean="0"/>
              <a:t>‹#›</a:t>
            </a:fld>
            <a:endParaRPr lang="en-US"/>
          </a:p>
        </p:txBody>
      </p:sp>
    </p:spTree>
    <p:extLst>
      <p:ext uri="{BB962C8B-B14F-4D97-AF65-F5344CB8AC3E}">
        <p14:creationId xmlns:p14="http://schemas.microsoft.com/office/powerpoint/2010/main" val="1340522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aapc.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icd10cmtool.cdc.gov/" TargetMode="External"/><Relationship Id="rId2" Type="http://schemas.openxmlformats.org/officeDocument/2006/relationships/hyperlink" Target="https://icd.who.int/browse10/2019/en" TargetMode="Externa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asco.org/practice-policy/billing-coding-reporting/icd-10/general-equivalence-mappings-gem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icd.who.int/browse10/2019/e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icd10cmtool.cdc.gov/"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hyperlink" Target="https://www.icd10data.com/ICD10CM/Cod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icd10data.com/ICD10CM/Code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icd10data.com/ICD10CM/Codes/E00-E89/E08-E13/E08-/E08.22"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cms.gov/Medicare/Coding/ICD10/Downloads/2019-ICD10-Coding-Guidelines-.pdf"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icd10data.com/ICD10CM/Code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figshare.com/articles/Diagnosis_Data_for_International_Electronic_Health_Record-Derived_COVID-19_Clinical_Course_Profile_The_4CE_Consortium/12152967" TargetMode="Externa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physionet.org/content/mimiciii-demo/1.4/DIAGNOSES_ICD.csv" TargetMode="External"/><Relationship Id="rId1" Type="http://schemas.openxmlformats.org/officeDocument/2006/relationships/slideLayout" Target="../slideLayouts/slideLayout2.xml"/><Relationship Id="rId4" Type="http://schemas.openxmlformats.org/officeDocument/2006/relationships/hyperlink" Target="http://www.icd9data.com/2015/Volume1/default.ht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cdc.gov/nchs/icd/icd-10-cm.htm" TargetMode="External"/><Relationship Id="rId2" Type="http://schemas.openxmlformats.org/officeDocument/2006/relationships/hyperlink" Target="https://www.ahima.org/education-events/education-by-topic/coding/" TargetMode="External"/><Relationship Id="rId1" Type="http://schemas.openxmlformats.org/officeDocument/2006/relationships/slideLayout" Target="../slideLayouts/slideLayout2.xml"/><Relationship Id="rId6" Type="http://schemas.openxmlformats.org/officeDocument/2006/relationships/hyperlink" Target="https://www.slideshare.net/CureMDHealthcare/icd10-fundamentals-and-navigation" TargetMode="External"/><Relationship Id="rId5" Type="http://schemas.openxmlformats.org/officeDocument/2006/relationships/hyperlink" Target="http://www.icd9data.com/2015/Volume1/default.htm" TargetMode="External"/><Relationship Id="rId4" Type="http://schemas.openxmlformats.org/officeDocument/2006/relationships/hyperlink" Target="https://icd.who.int/browse10/2019/en"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ICD</a:t>
            </a:r>
          </a:p>
        </p:txBody>
      </p:sp>
      <p:sp>
        <p:nvSpPr>
          <p:cNvPr id="3" name="Subtitle 2"/>
          <p:cNvSpPr>
            <a:spLocks noGrp="1"/>
          </p:cNvSpPr>
          <p:nvPr>
            <p:ph type="subTitle" idx="1"/>
          </p:nvPr>
        </p:nvSpPr>
        <p:spPr/>
        <p:txBody>
          <a:bodyPr/>
          <a:lstStyle/>
          <a:p>
            <a:r>
              <a:rPr lang="en-US" dirty="0"/>
              <a:t>Courtesy: </a:t>
            </a:r>
            <a:r>
              <a:rPr lang="en-US" dirty="0">
                <a:hlinkClick r:id="rId2"/>
              </a:rPr>
              <a:t>https://www.aapc.com/</a:t>
            </a:r>
            <a:r>
              <a:rPr lang="en-US" dirty="0"/>
              <a:t>, https://www.cms.gov/</a:t>
            </a:r>
          </a:p>
        </p:txBody>
      </p:sp>
    </p:spTree>
    <p:extLst>
      <p:ext uri="{BB962C8B-B14F-4D97-AF65-F5344CB8AC3E}">
        <p14:creationId xmlns:p14="http://schemas.microsoft.com/office/powerpoint/2010/main" val="352124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Non-diagnostic classifications</a:t>
            </a:r>
          </a:p>
        </p:txBody>
      </p:sp>
      <p:sp>
        <p:nvSpPr>
          <p:cNvPr id="3" name="Content Placeholder 2"/>
          <p:cNvSpPr>
            <a:spLocks noGrp="1"/>
          </p:cNvSpPr>
          <p:nvPr>
            <p:ph idx="1"/>
          </p:nvPr>
        </p:nvSpPr>
        <p:spPr/>
        <p:txBody>
          <a:bodyPr/>
          <a:lstStyle/>
          <a:p>
            <a:r>
              <a:rPr lang="en-US" dirty="0"/>
              <a:t>International Classification of functioning, disability and health (ICF)</a:t>
            </a:r>
          </a:p>
          <a:p>
            <a:pPr lvl="1"/>
            <a:r>
              <a:rPr lang="en-US" dirty="0"/>
              <a:t>Part 1: classifications for functioning and disability</a:t>
            </a:r>
          </a:p>
          <a:p>
            <a:pPr lvl="2"/>
            <a:r>
              <a:rPr lang="en-US" dirty="0"/>
              <a:t>Body functions and structures</a:t>
            </a:r>
          </a:p>
          <a:p>
            <a:pPr lvl="2"/>
            <a:r>
              <a:rPr lang="en-US" dirty="0"/>
              <a:t>Activities and participation</a:t>
            </a:r>
          </a:p>
          <a:p>
            <a:pPr lvl="1"/>
            <a:r>
              <a:rPr lang="en-US" dirty="0"/>
              <a:t>Part 2: environmental and personal contextual factors</a:t>
            </a:r>
          </a:p>
          <a:p>
            <a:pPr lvl="1"/>
            <a:r>
              <a:rPr lang="en-US" dirty="0"/>
              <a:t>ICF uses an alphanumeric system in which the letters b, s, d and e are used to denote body functions, body structures, activities, and participation and environmental factors, respectively.</a:t>
            </a:r>
          </a:p>
          <a:p>
            <a:pPr lvl="1"/>
            <a:r>
              <a:rPr lang="en-US" dirty="0"/>
              <a:t>These letters are followed by a numeric code that starts with the chapter number (one digit), followed by the second level (two digits), and the third and fourth levels (one digit each)</a:t>
            </a:r>
          </a:p>
          <a:p>
            <a:pPr lvl="1"/>
            <a:endParaRPr lang="en-US" dirty="0"/>
          </a:p>
        </p:txBody>
      </p:sp>
    </p:spTree>
    <p:extLst>
      <p:ext uri="{BB962C8B-B14F-4D97-AF65-F5344CB8AC3E}">
        <p14:creationId xmlns:p14="http://schemas.microsoft.com/office/powerpoint/2010/main" val="114524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A2F1D-233E-4123-A752-721DA888F725}"/>
              </a:ext>
            </a:extLst>
          </p:cNvPr>
          <p:cNvSpPr>
            <a:spLocks noGrp="1"/>
          </p:cNvSpPr>
          <p:nvPr>
            <p:ph type="title"/>
          </p:nvPr>
        </p:nvSpPr>
        <p:spPr>
          <a:xfrm>
            <a:off x="1140643" y="109423"/>
            <a:ext cx="10515600" cy="1325563"/>
          </a:xfrm>
        </p:spPr>
        <p:txBody>
          <a:bodyPr/>
          <a:lstStyle/>
          <a:p>
            <a:r>
              <a:rPr lang="en-US" dirty="0"/>
              <a:t>ICD10 CM (Clinical Modification) overview</a:t>
            </a:r>
          </a:p>
        </p:txBody>
      </p:sp>
      <p:pic>
        <p:nvPicPr>
          <p:cNvPr id="4" name="Content Placeholder 3">
            <a:extLst>
              <a:ext uri="{FF2B5EF4-FFF2-40B4-BE49-F238E27FC236}">
                <a16:creationId xmlns:a16="http://schemas.microsoft.com/office/drawing/2014/main" id="{E06D7868-BF28-4155-84A6-3DE990889827}"/>
              </a:ext>
            </a:extLst>
          </p:cNvPr>
          <p:cNvPicPr>
            <a:picLocks noGrp="1" noChangeAspect="1"/>
          </p:cNvPicPr>
          <p:nvPr>
            <p:ph idx="1"/>
          </p:nvPr>
        </p:nvPicPr>
        <p:blipFill>
          <a:blip r:embed="rId2"/>
          <a:stretch>
            <a:fillRect/>
          </a:stretch>
        </p:blipFill>
        <p:spPr>
          <a:xfrm>
            <a:off x="438607" y="1514541"/>
            <a:ext cx="5206217" cy="4351338"/>
          </a:xfrm>
          <a:prstGeom prst="rect">
            <a:avLst/>
          </a:prstGeom>
        </p:spPr>
      </p:pic>
      <p:pic>
        <p:nvPicPr>
          <p:cNvPr id="5" name="Picture 4">
            <a:extLst>
              <a:ext uri="{FF2B5EF4-FFF2-40B4-BE49-F238E27FC236}">
                <a16:creationId xmlns:a16="http://schemas.microsoft.com/office/drawing/2014/main" id="{A267A4DD-0482-4523-B0C8-B9F5A7567E33}"/>
              </a:ext>
            </a:extLst>
          </p:cNvPr>
          <p:cNvPicPr>
            <a:picLocks noChangeAspect="1"/>
          </p:cNvPicPr>
          <p:nvPr/>
        </p:nvPicPr>
        <p:blipFill>
          <a:blip r:embed="rId3"/>
          <a:stretch>
            <a:fillRect/>
          </a:stretch>
        </p:blipFill>
        <p:spPr>
          <a:xfrm>
            <a:off x="6096000" y="1755496"/>
            <a:ext cx="5638800" cy="3705225"/>
          </a:xfrm>
          <a:prstGeom prst="rect">
            <a:avLst/>
          </a:prstGeom>
        </p:spPr>
      </p:pic>
    </p:spTree>
    <p:extLst>
      <p:ext uri="{BB962C8B-B14F-4D97-AF65-F5344CB8AC3E}">
        <p14:creationId xmlns:p14="http://schemas.microsoft.com/office/powerpoint/2010/main" val="3060812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2C4EF-6D21-48BF-A1B0-C6D52FF467AC}"/>
              </a:ext>
            </a:extLst>
          </p:cNvPr>
          <p:cNvSpPr>
            <a:spLocks noGrp="1"/>
          </p:cNvSpPr>
          <p:nvPr>
            <p:ph type="title"/>
          </p:nvPr>
        </p:nvSpPr>
        <p:spPr>
          <a:xfrm>
            <a:off x="583676" y="0"/>
            <a:ext cx="10515600" cy="1325563"/>
          </a:xfrm>
        </p:spPr>
        <p:txBody>
          <a:bodyPr/>
          <a:lstStyle/>
          <a:p>
            <a:r>
              <a:rPr lang="en-US" dirty="0"/>
              <a:t>ICD 10 CM (Clinical Modification) overview</a:t>
            </a:r>
          </a:p>
        </p:txBody>
      </p:sp>
      <p:pic>
        <p:nvPicPr>
          <p:cNvPr id="4" name="Content Placeholder 3">
            <a:extLst>
              <a:ext uri="{FF2B5EF4-FFF2-40B4-BE49-F238E27FC236}">
                <a16:creationId xmlns:a16="http://schemas.microsoft.com/office/drawing/2014/main" id="{7ACA3498-6D34-4410-B7F1-4256EBEF0FC7}"/>
              </a:ext>
            </a:extLst>
          </p:cNvPr>
          <p:cNvPicPr>
            <a:picLocks noGrp="1" noChangeAspect="1"/>
          </p:cNvPicPr>
          <p:nvPr>
            <p:ph idx="1"/>
          </p:nvPr>
        </p:nvPicPr>
        <p:blipFill>
          <a:blip r:embed="rId2"/>
          <a:stretch>
            <a:fillRect/>
          </a:stretch>
        </p:blipFill>
        <p:spPr>
          <a:xfrm>
            <a:off x="6337565" y="1253331"/>
            <a:ext cx="4230269" cy="4351338"/>
          </a:xfrm>
          <a:prstGeom prst="rect">
            <a:avLst/>
          </a:prstGeom>
        </p:spPr>
      </p:pic>
      <p:pic>
        <p:nvPicPr>
          <p:cNvPr id="5" name="Picture 4">
            <a:extLst>
              <a:ext uri="{FF2B5EF4-FFF2-40B4-BE49-F238E27FC236}">
                <a16:creationId xmlns:a16="http://schemas.microsoft.com/office/drawing/2014/main" id="{8D39945D-18F3-4769-B394-578F60409F73}"/>
              </a:ext>
            </a:extLst>
          </p:cNvPr>
          <p:cNvPicPr>
            <a:picLocks noChangeAspect="1"/>
          </p:cNvPicPr>
          <p:nvPr/>
        </p:nvPicPr>
        <p:blipFill>
          <a:blip r:embed="rId3"/>
          <a:stretch>
            <a:fillRect/>
          </a:stretch>
        </p:blipFill>
        <p:spPr>
          <a:xfrm>
            <a:off x="583676" y="1253331"/>
            <a:ext cx="5505450" cy="4238625"/>
          </a:xfrm>
          <a:prstGeom prst="rect">
            <a:avLst/>
          </a:prstGeom>
        </p:spPr>
      </p:pic>
    </p:spTree>
    <p:extLst>
      <p:ext uri="{BB962C8B-B14F-4D97-AF65-F5344CB8AC3E}">
        <p14:creationId xmlns:p14="http://schemas.microsoft.com/office/powerpoint/2010/main" val="447424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993D-783B-466E-9C38-1A8520799203}"/>
              </a:ext>
            </a:extLst>
          </p:cNvPr>
          <p:cNvSpPr>
            <a:spLocks noGrp="1"/>
          </p:cNvSpPr>
          <p:nvPr>
            <p:ph type="title"/>
          </p:nvPr>
        </p:nvSpPr>
        <p:spPr/>
        <p:txBody>
          <a:bodyPr/>
          <a:lstStyle/>
          <a:p>
            <a:r>
              <a:rPr lang="en-US" dirty="0"/>
              <a:t>Funny ICD 10 Code</a:t>
            </a:r>
          </a:p>
        </p:txBody>
      </p:sp>
      <p:pic>
        <p:nvPicPr>
          <p:cNvPr id="4" name="Content Placeholder 3">
            <a:extLst>
              <a:ext uri="{FF2B5EF4-FFF2-40B4-BE49-F238E27FC236}">
                <a16:creationId xmlns:a16="http://schemas.microsoft.com/office/drawing/2014/main" id="{42942B94-9BFD-4515-BA03-B7E7E416FD37}"/>
              </a:ext>
            </a:extLst>
          </p:cNvPr>
          <p:cNvPicPr>
            <a:picLocks noGrp="1" noChangeAspect="1"/>
          </p:cNvPicPr>
          <p:nvPr>
            <p:ph idx="1"/>
          </p:nvPr>
        </p:nvPicPr>
        <p:blipFill>
          <a:blip r:embed="rId2"/>
          <a:stretch>
            <a:fillRect/>
          </a:stretch>
        </p:blipFill>
        <p:spPr>
          <a:xfrm>
            <a:off x="697084" y="1793428"/>
            <a:ext cx="4796275" cy="4351338"/>
          </a:xfrm>
          <a:prstGeom prst="rect">
            <a:avLst/>
          </a:prstGeom>
        </p:spPr>
      </p:pic>
      <p:pic>
        <p:nvPicPr>
          <p:cNvPr id="5" name="Picture 4">
            <a:extLst>
              <a:ext uri="{FF2B5EF4-FFF2-40B4-BE49-F238E27FC236}">
                <a16:creationId xmlns:a16="http://schemas.microsoft.com/office/drawing/2014/main" id="{3FC0873D-D6CB-4C4D-9A37-3F77EC52952A}"/>
              </a:ext>
            </a:extLst>
          </p:cNvPr>
          <p:cNvPicPr>
            <a:picLocks noChangeAspect="1"/>
          </p:cNvPicPr>
          <p:nvPr/>
        </p:nvPicPr>
        <p:blipFill>
          <a:blip r:embed="rId3"/>
          <a:stretch>
            <a:fillRect/>
          </a:stretch>
        </p:blipFill>
        <p:spPr>
          <a:xfrm>
            <a:off x="5897966" y="860784"/>
            <a:ext cx="5715042" cy="5419765"/>
          </a:xfrm>
          <a:prstGeom prst="rect">
            <a:avLst/>
          </a:prstGeom>
        </p:spPr>
      </p:pic>
      <p:sp>
        <p:nvSpPr>
          <p:cNvPr id="3" name="Rectangle 2">
            <a:extLst>
              <a:ext uri="{FF2B5EF4-FFF2-40B4-BE49-F238E27FC236}">
                <a16:creationId xmlns:a16="http://schemas.microsoft.com/office/drawing/2014/main" id="{6C0AF519-8EEA-4CFB-B8ED-3DB43BE1694A}"/>
              </a:ext>
            </a:extLst>
          </p:cNvPr>
          <p:cNvSpPr/>
          <p:nvPr/>
        </p:nvSpPr>
        <p:spPr>
          <a:xfrm>
            <a:off x="2873338" y="6280549"/>
            <a:ext cx="4469237" cy="369332"/>
          </a:xfrm>
          <a:prstGeom prst="rect">
            <a:avLst/>
          </a:prstGeom>
        </p:spPr>
        <p:txBody>
          <a:bodyPr wrap="none">
            <a:spAutoFit/>
          </a:bodyPr>
          <a:lstStyle/>
          <a:p>
            <a:r>
              <a:rPr lang="en-US" dirty="0"/>
              <a:t>https://etactics.com/blog/funny-icd-10-codes</a:t>
            </a:r>
          </a:p>
        </p:txBody>
      </p:sp>
    </p:spTree>
    <p:extLst>
      <p:ext uri="{BB962C8B-B14F-4D97-AF65-F5344CB8AC3E}">
        <p14:creationId xmlns:p14="http://schemas.microsoft.com/office/powerpoint/2010/main" val="1756592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0A42C-EA39-492C-A8F8-F0993CCE8B4A}"/>
              </a:ext>
            </a:extLst>
          </p:cNvPr>
          <p:cNvSpPr>
            <a:spLocks noGrp="1"/>
          </p:cNvSpPr>
          <p:nvPr>
            <p:ph type="title"/>
          </p:nvPr>
        </p:nvSpPr>
        <p:spPr/>
        <p:txBody>
          <a:bodyPr/>
          <a:lstStyle/>
          <a:p>
            <a:r>
              <a:rPr lang="en-US" dirty="0"/>
              <a:t>Funny ICD 10 Code</a:t>
            </a:r>
          </a:p>
        </p:txBody>
      </p:sp>
      <p:pic>
        <p:nvPicPr>
          <p:cNvPr id="4" name="Content Placeholder 3">
            <a:extLst>
              <a:ext uri="{FF2B5EF4-FFF2-40B4-BE49-F238E27FC236}">
                <a16:creationId xmlns:a16="http://schemas.microsoft.com/office/drawing/2014/main" id="{77E370DA-D06C-41C9-A934-460355A78015}"/>
              </a:ext>
            </a:extLst>
          </p:cNvPr>
          <p:cNvPicPr>
            <a:picLocks noGrp="1" noChangeAspect="1"/>
          </p:cNvPicPr>
          <p:nvPr>
            <p:ph idx="1"/>
          </p:nvPr>
        </p:nvPicPr>
        <p:blipFill>
          <a:blip r:embed="rId2"/>
          <a:stretch>
            <a:fillRect/>
          </a:stretch>
        </p:blipFill>
        <p:spPr>
          <a:xfrm>
            <a:off x="681557" y="1877141"/>
            <a:ext cx="5033393" cy="4351338"/>
          </a:xfrm>
          <a:prstGeom prst="rect">
            <a:avLst/>
          </a:prstGeom>
        </p:spPr>
      </p:pic>
      <p:pic>
        <p:nvPicPr>
          <p:cNvPr id="5" name="Picture 4">
            <a:extLst>
              <a:ext uri="{FF2B5EF4-FFF2-40B4-BE49-F238E27FC236}">
                <a16:creationId xmlns:a16="http://schemas.microsoft.com/office/drawing/2014/main" id="{05531680-EFC1-45D3-B16E-9B73EE8571EE}"/>
              </a:ext>
            </a:extLst>
          </p:cNvPr>
          <p:cNvPicPr>
            <a:picLocks noChangeAspect="1"/>
          </p:cNvPicPr>
          <p:nvPr/>
        </p:nvPicPr>
        <p:blipFill>
          <a:blip r:embed="rId3"/>
          <a:stretch>
            <a:fillRect/>
          </a:stretch>
        </p:blipFill>
        <p:spPr>
          <a:xfrm>
            <a:off x="6029035" y="1464283"/>
            <a:ext cx="5581691" cy="4933986"/>
          </a:xfrm>
          <a:prstGeom prst="rect">
            <a:avLst/>
          </a:prstGeom>
        </p:spPr>
      </p:pic>
    </p:spTree>
    <p:extLst>
      <p:ext uri="{BB962C8B-B14F-4D97-AF65-F5344CB8AC3E}">
        <p14:creationId xmlns:p14="http://schemas.microsoft.com/office/powerpoint/2010/main" val="3415577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87" y="83918"/>
            <a:ext cx="10515600" cy="1325563"/>
          </a:xfrm>
        </p:spPr>
        <p:txBody>
          <a:bodyPr/>
          <a:lstStyle/>
          <a:p>
            <a:r>
              <a:rPr lang="en-US" dirty="0"/>
              <a:t>ICD10 CM - Coronavirus</a:t>
            </a:r>
          </a:p>
        </p:txBody>
      </p:sp>
      <p:sp>
        <p:nvSpPr>
          <p:cNvPr id="3" name="Content Placeholder 2"/>
          <p:cNvSpPr>
            <a:spLocks noGrp="1"/>
          </p:cNvSpPr>
          <p:nvPr>
            <p:ph idx="1"/>
          </p:nvPr>
        </p:nvSpPr>
        <p:spPr>
          <a:xfrm>
            <a:off x="442275" y="1121790"/>
            <a:ext cx="5833905" cy="5045746"/>
          </a:xfrm>
        </p:spPr>
        <p:txBody>
          <a:bodyPr/>
          <a:lstStyle/>
          <a:p>
            <a:r>
              <a:rPr lang="en-US" dirty="0"/>
              <a:t>Browser</a:t>
            </a:r>
          </a:p>
          <a:p>
            <a:pPr lvl="1"/>
            <a:r>
              <a:rPr lang="en-US" dirty="0">
                <a:hlinkClick r:id="rId2"/>
              </a:rPr>
              <a:t>https://icd.who.int/browse10/2019/en</a:t>
            </a:r>
            <a:r>
              <a:rPr lang="en-US" dirty="0"/>
              <a:t> (WHO)</a:t>
            </a:r>
          </a:p>
          <a:p>
            <a:pPr lvl="1"/>
            <a:r>
              <a:rPr lang="en-US" dirty="0">
                <a:hlinkClick r:id="rId3"/>
              </a:rPr>
              <a:t>https://icd10cmtool.cdc.gov/</a:t>
            </a:r>
            <a:r>
              <a:rPr lang="en-US" dirty="0"/>
              <a:t> (CDC)</a:t>
            </a:r>
          </a:p>
        </p:txBody>
      </p:sp>
      <p:pic>
        <p:nvPicPr>
          <p:cNvPr id="6" name="Picture 5">
            <a:extLst>
              <a:ext uri="{FF2B5EF4-FFF2-40B4-BE49-F238E27FC236}">
                <a16:creationId xmlns:a16="http://schemas.microsoft.com/office/drawing/2014/main" id="{005F23D9-38DF-4789-98BE-270F62D5F4F6}"/>
              </a:ext>
            </a:extLst>
          </p:cNvPr>
          <p:cNvPicPr>
            <a:picLocks noChangeAspect="1"/>
          </p:cNvPicPr>
          <p:nvPr/>
        </p:nvPicPr>
        <p:blipFill>
          <a:blip r:embed="rId4"/>
          <a:stretch>
            <a:fillRect/>
          </a:stretch>
        </p:blipFill>
        <p:spPr>
          <a:xfrm>
            <a:off x="681927" y="2776636"/>
            <a:ext cx="2733675" cy="3390900"/>
          </a:xfrm>
          <a:prstGeom prst="rect">
            <a:avLst/>
          </a:prstGeom>
        </p:spPr>
      </p:pic>
      <p:pic>
        <p:nvPicPr>
          <p:cNvPr id="5" name="Picture 4">
            <a:extLst>
              <a:ext uri="{FF2B5EF4-FFF2-40B4-BE49-F238E27FC236}">
                <a16:creationId xmlns:a16="http://schemas.microsoft.com/office/drawing/2014/main" id="{DD54921B-7DA0-4D01-BD4A-CEF301E3F4BD}"/>
              </a:ext>
            </a:extLst>
          </p:cNvPr>
          <p:cNvPicPr>
            <a:picLocks noChangeAspect="1"/>
          </p:cNvPicPr>
          <p:nvPr/>
        </p:nvPicPr>
        <p:blipFill>
          <a:blip r:embed="rId5"/>
          <a:stretch>
            <a:fillRect/>
          </a:stretch>
        </p:blipFill>
        <p:spPr>
          <a:xfrm>
            <a:off x="6276180" y="947590"/>
            <a:ext cx="5562600" cy="3256765"/>
          </a:xfrm>
          <a:prstGeom prst="rect">
            <a:avLst/>
          </a:prstGeom>
        </p:spPr>
      </p:pic>
      <p:pic>
        <p:nvPicPr>
          <p:cNvPr id="8" name="Picture 7">
            <a:extLst>
              <a:ext uri="{FF2B5EF4-FFF2-40B4-BE49-F238E27FC236}">
                <a16:creationId xmlns:a16="http://schemas.microsoft.com/office/drawing/2014/main" id="{21B0B991-6DBB-4E0F-A7D3-D7C424F06949}"/>
              </a:ext>
            </a:extLst>
          </p:cNvPr>
          <p:cNvPicPr>
            <a:picLocks noChangeAspect="1"/>
          </p:cNvPicPr>
          <p:nvPr/>
        </p:nvPicPr>
        <p:blipFill>
          <a:blip r:embed="rId6"/>
          <a:stretch>
            <a:fillRect/>
          </a:stretch>
        </p:blipFill>
        <p:spPr>
          <a:xfrm>
            <a:off x="6481601" y="4204355"/>
            <a:ext cx="5151757" cy="1325563"/>
          </a:xfrm>
          <a:prstGeom prst="rect">
            <a:avLst/>
          </a:prstGeom>
        </p:spPr>
      </p:pic>
    </p:spTree>
    <p:extLst>
      <p:ext uri="{BB962C8B-B14F-4D97-AF65-F5344CB8AC3E}">
        <p14:creationId xmlns:p14="http://schemas.microsoft.com/office/powerpoint/2010/main" val="2357539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2B414-7CB0-432D-B2B3-FF8CBDB129F2}"/>
              </a:ext>
            </a:extLst>
          </p:cNvPr>
          <p:cNvSpPr>
            <a:spLocks noGrp="1"/>
          </p:cNvSpPr>
          <p:nvPr>
            <p:ph type="title"/>
          </p:nvPr>
        </p:nvSpPr>
        <p:spPr>
          <a:xfrm>
            <a:off x="140616" y="0"/>
            <a:ext cx="10515600" cy="1325563"/>
          </a:xfrm>
        </p:spPr>
        <p:txBody>
          <a:bodyPr/>
          <a:lstStyle/>
          <a:p>
            <a:r>
              <a:rPr lang="en-US" dirty="0"/>
              <a:t>ICD10 CM - Coronavirus</a:t>
            </a:r>
          </a:p>
        </p:txBody>
      </p:sp>
      <p:pic>
        <p:nvPicPr>
          <p:cNvPr id="4" name="Content Placeholder 3">
            <a:extLst>
              <a:ext uri="{FF2B5EF4-FFF2-40B4-BE49-F238E27FC236}">
                <a16:creationId xmlns:a16="http://schemas.microsoft.com/office/drawing/2014/main" id="{7DDAB104-C6DF-4665-913C-453DA67CC46E}"/>
              </a:ext>
            </a:extLst>
          </p:cNvPr>
          <p:cNvPicPr>
            <a:picLocks noGrp="1" noChangeAspect="1"/>
          </p:cNvPicPr>
          <p:nvPr>
            <p:ph idx="1"/>
          </p:nvPr>
        </p:nvPicPr>
        <p:blipFill>
          <a:blip r:embed="rId2"/>
          <a:stretch>
            <a:fillRect/>
          </a:stretch>
        </p:blipFill>
        <p:spPr>
          <a:xfrm>
            <a:off x="351270" y="1150071"/>
            <a:ext cx="6508963" cy="2571610"/>
          </a:xfrm>
          <a:prstGeom prst="rect">
            <a:avLst/>
          </a:prstGeom>
        </p:spPr>
      </p:pic>
      <p:pic>
        <p:nvPicPr>
          <p:cNvPr id="5" name="Picture 4">
            <a:extLst>
              <a:ext uri="{FF2B5EF4-FFF2-40B4-BE49-F238E27FC236}">
                <a16:creationId xmlns:a16="http://schemas.microsoft.com/office/drawing/2014/main" id="{A5C89A88-D869-4818-BDA3-1476E6533642}"/>
              </a:ext>
            </a:extLst>
          </p:cNvPr>
          <p:cNvPicPr>
            <a:picLocks noChangeAspect="1"/>
          </p:cNvPicPr>
          <p:nvPr/>
        </p:nvPicPr>
        <p:blipFill>
          <a:blip r:embed="rId3"/>
          <a:stretch>
            <a:fillRect/>
          </a:stretch>
        </p:blipFill>
        <p:spPr>
          <a:xfrm>
            <a:off x="351270" y="4147794"/>
            <a:ext cx="7060627" cy="1169915"/>
          </a:xfrm>
          <a:prstGeom prst="rect">
            <a:avLst/>
          </a:prstGeom>
        </p:spPr>
      </p:pic>
      <p:pic>
        <p:nvPicPr>
          <p:cNvPr id="6" name="Picture 5">
            <a:extLst>
              <a:ext uri="{FF2B5EF4-FFF2-40B4-BE49-F238E27FC236}">
                <a16:creationId xmlns:a16="http://schemas.microsoft.com/office/drawing/2014/main" id="{7A72465E-3BEA-4727-80F0-2E9948F2EFE0}"/>
              </a:ext>
            </a:extLst>
          </p:cNvPr>
          <p:cNvPicPr>
            <a:picLocks noChangeAspect="1"/>
          </p:cNvPicPr>
          <p:nvPr/>
        </p:nvPicPr>
        <p:blipFill>
          <a:blip r:embed="rId4"/>
          <a:stretch>
            <a:fillRect/>
          </a:stretch>
        </p:blipFill>
        <p:spPr>
          <a:xfrm>
            <a:off x="6532774" y="1540291"/>
            <a:ext cx="5492291" cy="2831232"/>
          </a:xfrm>
          <a:prstGeom prst="rect">
            <a:avLst/>
          </a:prstGeom>
        </p:spPr>
      </p:pic>
    </p:spTree>
    <p:extLst>
      <p:ext uri="{BB962C8B-B14F-4D97-AF65-F5344CB8AC3E}">
        <p14:creationId xmlns:p14="http://schemas.microsoft.com/office/powerpoint/2010/main" val="45814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1D5B8-407D-4446-800D-C7B07BBBC5F1}"/>
              </a:ext>
            </a:extLst>
          </p:cNvPr>
          <p:cNvSpPr>
            <a:spLocks noGrp="1"/>
          </p:cNvSpPr>
          <p:nvPr>
            <p:ph type="title"/>
          </p:nvPr>
        </p:nvSpPr>
        <p:spPr/>
        <p:txBody>
          <a:bodyPr/>
          <a:lstStyle/>
          <a:p>
            <a:r>
              <a:rPr lang="en-US" dirty="0"/>
              <a:t>ICD9</a:t>
            </a:r>
            <a:r>
              <a:rPr lang="en-US" dirty="0">
                <a:sym typeface="Wingdings" panose="05000000000000000000" pitchFamily="2" charset="2"/>
              </a:rPr>
              <a:t></a:t>
            </a:r>
            <a:r>
              <a:rPr lang="en-US" dirty="0"/>
              <a:t>ICD10</a:t>
            </a:r>
          </a:p>
        </p:txBody>
      </p:sp>
      <p:pic>
        <p:nvPicPr>
          <p:cNvPr id="4" name="Content Placeholder 3">
            <a:extLst>
              <a:ext uri="{FF2B5EF4-FFF2-40B4-BE49-F238E27FC236}">
                <a16:creationId xmlns:a16="http://schemas.microsoft.com/office/drawing/2014/main" id="{575C253B-0C1D-4188-B500-B30D41300925}"/>
              </a:ext>
            </a:extLst>
          </p:cNvPr>
          <p:cNvPicPr>
            <a:picLocks noGrp="1" noChangeAspect="1"/>
          </p:cNvPicPr>
          <p:nvPr>
            <p:ph idx="1"/>
          </p:nvPr>
        </p:nvPicPr>
        <p:blipFill>
          <a:blip r:embed="rId2"/>
          <a:stretch>
            <a:fillRect/>
          </a:stretch>
        </p:blipFill>
        <p:spPr>
          <a:xfrm>
            <a:off x="563350" y="2724992"/>
            <a:ext cx="3486150" cy="3457575"/>
          </a:xfrm>
          <a:prstGeom prst="rect">
            <a:avLst/>
          </a:prstGeom>
        </p:spPr>
      </p:pic>
      <p:pic>
        <p:nvPicPr>
          <p:cNvPr id="5" name="Picture 4">
            <a:extLst>
              <a:ext uri="{FF2B5EF4-FFF2-40B4-BE49-F238E27FC236}">
                <a16:creationId xmlns:a16="http://schemas.microsoft.com/office/drawing/2014/main" id="{874D7707-6B44-4B87-B9E4-26B465A724C9}"/>
              </a:ext>
            </a:extLst>
          </p:cNvPr>
          <p:cNvPicPr>
            <a:picLocks noChangeAspect="1"/>
          </p:cNvPicPr>
          <p:nvPr/>
        </p:nvPicPr>
        <p:blipFill>
          <a:blip r:embed="rId3"/>
          <a:stretch>
            <a:fillRect/>
          </a:stretch>
        </p:blipFill>
        <p:spPr>
          <a:xfrm>
            <a:off x="3483401" y="1945604"/>
            <a:ext cx="5753100" cy="3400425"/>
          </a:xfrm>
          <a:prstGeom prst="rect">
            <a:avLst/>
          </a:prstGeom>
        </p:spPr>
      </p:pic>
    </p:spTree>
    <p:extLst>
      <p:ext uri="{BB962C8B-B14F-4D97-AF65-F5344CB8AC3E}">
        <p14:creationId xmlns:p14="http://schemas.microsoft.com/office/powerpoint/2010/main" val="796089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ICD-9-CM vs. ICD-10-CM</a:t>
            </a:r>
          </a:p>
        </p:txBody>
      </p:sp>
      <p:pic>
        <p:nvPicPr>
          <p:cNvPr id="4" name="table"/>
          <p:cNvPicPr>
            <a:picLocks noGrp="1" noChangeAspect="1"/>
          </p:cNvPicPr>
          <p:nvPr>
            <p:ph idx="1"/>
          </p:nvPr>
        </p:nvPicPr>
        <p:blipFill>
          <a:blip r:embed="rId2"/>
          <a:stretch>
            <a:fillRect/>
          </a:stretch>
        </p:blipFill>
        <p:spPr>
          <a:xfrm>
            <a:off x="2764845" y="1825625"/>
            <a:ext cx="6662309" cy="4351338"/>
          </a:xfrm>
          <a:prstGeom prst="rect">
            <a:avLst/>
          </a:prstGeom>
        </p:spPr>
      </p:pic>
    </p:spTree>
    <p:extLst>
      <p:ext uri="{BB962C8B-B14F-4D97-AF65-F5344CB8AC3E}">
        <p14:creationId xmlns:p14="http://schemas.microsoft.com/office/powerpoint/2010/main" val="1217346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GEMS </a:t>
            </a:r>
            <a:br>
              <a:rPr lang="en-US" altLang="en-US" sz="3200"/>
            </a:br>
            <a:r>
              <a:rPr lang="en-US" altLang="en-US" sz="3200"/>
              <a:t>(General Equivalency Mapping System)</a:t>
            </a:r>
          </a:p>
        </p:txBody>
      </p:sp>
      <p:sp>
        <p:nvSpPr>
          <p:cNvPr id="48130" name="Content Placeholder 2"/>
          <p:cNvSpPr>
            <a:spLocks noGrp="1"/>
          </p:cNvSpPr>
          <p:nvPr>
            <p:ph idx="1"/>
          </p:nvPr>
        </p:nvSpPr>
        <p:spPr>
          <a:xfrm>
            <a:off x="2388124" y="1690688"/>
            <a:ext cx="8279876" cy="4364037"/>
          </a:xfrm>
        </p:spPr>
        <p:txBody>
          <a:bodyPr/>
          <a:lstStyle/>
          <a:p>
            <a:pPr>
              <a:buFont typeface="Arial" panose="020B0604020202020204" pitchFamily="34" charset="0"/>
              <a:buNone/>
            </a:pPr>
            <a:r>
              <a:rPr lang="pt-BR" altLang="en-US" sz="2400" b="1" u="sng" dirty="0"/>
              <a:t>ICD-9-CM    ICD-10-CM     	Flag		Meaning</a:t>
            </a:r>
          </a:p>
          <a:p>
            <a:pPr>
              <a:buFont typeface="Arial" panose="020B0604020202020204" pitchFamily="34" charset="0"/>
              <a:buNone/>
            </a:pPr>
            <a:r>
              <a:rPr lang="pt-BR" altLang="en-US" sz="2400" dirty="0">
                <a:solidFill>
                  <a:srgbClr val="C00000"/>
                </a:solidFill>
              </a:rPr>
              <a:t>07999 	</a:t>
            </a:r>
            <a:r>
              <a:rPr lang="pt-BR" altLang="en-US" sz="2400" dirty="0"/>
              <a:t>	B9789   	10000		Approximate Match</a:t>
            </a:r>
          </a:p>
          <a:p>
            <a:pPr>
              <a:buFont typeface="Arial" panose="020B0604020202020204" pitchFamily="34" charset="0"/>
              <a:buNone/>
            </a:pPr>
            <a:r>
              <a:rPr lang="pt-BR" altLang="en-US" sz="2400" dirty="0"/>
              <a:t>080   		A750   	 	00000		Exact Match</a:t>
            </a:r>
            <a:endParaRPr lang="en-US" altLang="en-US" sz="2400" dirty="0"/>
          </a:p>
        </p:txBody>
      </p:sp>
      <p:sp>
        <p:nvSpPr>
          <p:cNvPr id="4813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0CAA7553-777A-4DBA-AA96-3B0276BA578C}" type="slidenum">
              <a:rPr lang="en-US" altLang="en-US" sz="1000">
                <a:solidFill>
                  <a:srgbClr val="000000"/>
                </a:solidFill>
              </a:rPr>
              <a:pPr eaLnBrk="1" hangingPunct="1"/>
              <a:t>19</a:t>
            </a:fld>
            <a:endParaRPr lang="en-US" altLang="en-US" sz="1000">
              <a:solidFill>
                <a:srgbClr val="000000"/>
              </a:solidFill>
            </a:endParaRPr>
          </a:p>
        </p:txBody>
      </p:sp>
      <p:sp>
        <p:nvSpPr>
          <p:cNvPr id="48132" name="TextBox 4"/>
          <p:cNvSpPr txBox="1">
            <a:spLocks noChangeArrowheads="1"/>
          </p:cNvSpPr>
          <p:nvPr/>
        </p:nvSpPr>
        <p:spPr bwMode="auto">
          <a:xfrm>
            <a:off x="619125" y="5292728"/>
            <a:ext cx="10515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b="1" dirty="0">
                <a:solidFill>
                  <a:srgbClr val="C00000"/>
                </a:solidFill>
              </a:rPr>
              <a:t>CAUTION!</a:t>
            </a:r>
            <a:br>
              <a:rPr lang="en-US" altLang="en-US" sz="2000" b="1" dirty="0">
                <a:solidFill>
                  <a:srgbClr val="C00000"/>
                </a:solidFill>
              </a:rPr>
            </a:br>
            <a:r>
              <a:rPr lang="en-US" altLang="en-US" sz="2000" dirty="0">
                <a:solidFill>
                  <a:srgbClr val="C00000"/>
                </a:solidFill>
              </a:rPr>
              <a:t>You cannot rely simply on the GEMS system to cross-match everything. If the flag is other than “00000” there are other potential possibilities.  It’s best to start in the alphabetic index and then complete the look up process in the tabular.</a:t>
            </a:r>
          </a:p>
        </p:txBody>
      </p:sp>
      <p:pic>
        <p:nvPicPr>
          <p:cNvPr id="48133" name="Picture 2"/>
          <p:cNvPicPr>
            <a:picLocks noChangeAspect="1" noChangeArrowheads="1"/>
          </p:cNvPicPr>
          <p:nvPr/>
        </p:nvPicPr>
        <p:blipFill>
          <a:blip r:embed="rId2">
            <a:extLst>
              <a:ext uri="{28A0092B-C50C-407E-A947-70E740481C1C}">
                <a14:useLocalDpi xmlns:a14="http://schemas.microsoft.com/office/drawing/2010/main" val="0"/>
              </a:ext>
            </a:extLst>
          </a:blip>
          <a:srcRect l="1961" t="6720"/>
          <a:stretch>
            <a:fillRect/>
          </a:stretch>
        </p:blipFill>
        <p:spPr bwMode="auto">
          <a:xfrm>
            <a:off x="2183876" y="3178178"/>
            <a:ext cx="762000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8516DF54-70DB-4D44-82B5-09A6B7843955}"/>
              </a:ext>
            </a:extLst>
          </p:cNvPr>
          <p:cNvPicPr>
            <a:picLocks noChangeAspect="1"/>
          </p:cNvPicPr>
          <p:nvPr/>
        </p:nvPicPr>
        <p:blipFill>
          <a:blip r:embed="rId3"/>
          <a:stretch>
            <a:fillRect/>
          </a:stretch>
        </p:blipFill>
        <p:spPr>
          <a:xfrm>
            <a:off x="3870782" y="200819"/>
            <a:ext cx="7410450" cy="457200"/>
          </a:xfrm>
          <a:prstGeom prst="rect">
            <a:avLst/>
          </a:prstGeom>
        </p:spPr>
      </p:pic>
      <p:pic>
        <p:nvPicPr>
          <p:cNvPr id="4" name="Picture 3">
            <a:extLst>
              <a:ext uri="{FF2B5EF4-FFF2-40B4-BE49-F238E27FC236}">
                <a16:creationId xmlns:a16="http://schemas.microsoft.com/office/drawing/2014/main" id="{D01FD0E6-05C9-4B51-BF9C-B4976ADC86D4}"/>
              </a:ext>
            </a:extLst>
          </p:cNvPr>
          <p:cNvPicPr>
            <a:picLocks noChangeAspect="1"/>
          </p:cNvPicPr>
          <p:nvPr/>
        </p:nvPicPr>
        <p:blipFill>
          <a:blip r:embed="rId4"/>
          <a:stretch>
            <a:fillRect/>
          </a:stretch>
        </p:blipFill>
        <p:spPr>
          <a:xfrm>
            <a:off x="3995148" y="634855"/>
            <a:ext cx="7972425" cy="419100"/>
          </a:xfrm>
          <a:prstGeom prst="rect">
            <a:avLst/>
          </a:prstGeom>
        </p:spPr>
      </p:pic>
      <p:pic>
        <p:nvPicPr>
          <p:cNvPr id="5" name="Picture 4">
            <a:extLst>
              <a:ext uri="{FF2B5EF4-FFF2-40B4-BE49-F238E27FC236}">
                <a16:creationId xmlns:a16="http://schemas.microsoft.com/office/drawing/2014/main" id="{663AFF33-77C8-42DC-AFA8-200AA8DCF328}"/>
              </a:ext>
            </a:extLst>
          </p:cNvPr>
          <p:cNvPicPr>
            <a:picLocks noChangeAspect="1"/>
          </p:cNvPicPr>
          <p:nvPr/>
        </p:nvPicPr>
        <p:blipFill>
          <a:blip r:embed="rId5"/>
          <a:stretch>
            <a:fillRect/>
          </a:stretch>
        </p:blipFill>
        <p:spPr>
          <a:xfrm>
            <a:off x="128875" y="2101853"/>
            <a:ext cx="2055001" cy="628655"/>
          </a:xfrm>
          <a:prstGeom prst="rect">
            <a:avLst/>
          </a:prstGeom>
        </p:spPr>
      </p:pic>
      <p:pic>
        <p:nvPicPr>
          <p:cNvPr id="6" name="Picture 5">
            <a:extLst>
              <a:ext uri="{FF2B5EF4-FFF2-40B4-BE49-F238E27FC236}">
                <a16:creationId xmlns:a16="http://schemas.microsoft.com/office/drawing/2014/main" id="{C489EF52-8310-4EC2-A540-E3DE3830178E}"/>
              </a:ext>
            </a:extLst>
          </p:cNvPr>
          <p:cNvPicPr>
            <a:picLocks noChangeAspect="1"/>
          </p:cNvPicPr>
          <p:nvPr/>
        </p:nvPicPr>
        <p:blipFill>
          <a:blip r:embed="rId6"/>
          <a:stretch>
            <a:fillRect/>
          </a:stretch>
        </p:blipFill>
        <p:spPr>
          <a:xfrm>
            <a:off x="71968" y="3016251"/>
            <a:ext cx="2495568" cy="295277"/>
          </a:xfrm>
          <a:prstGeom prst="rect">
            <a:avLst/>
          </a:prstGeom>
        </p:spPr>
      </p:pic>
    </p:spTree>
    <p:extLst>
      <p:ext uri="{BB962C8B-B14F-4D97-AF65-F5344CB8AC3E}">
        <p14:creationId xmlns:p14="http://schemas.microsoft.com/office/powerpoint/2010/main" val="4175834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DF215-517C-4B8B-A548-2254EADF8836}"/>
              </a:ext>
            </a:extLst>
          </p:cNvPr>
          <p:cNvSpPr>
            <a:spLocks noGrp="1"/>
          </p:cNvSpPr>
          <p:nvPr>
            <p:ph type="title"/>
          </p:nvPr>
        </p:nvSpPr>
        <p:spPr>
          <a:xfrm>
            <a:off x="150865" y="70223"/>
            <a:ext cx="4359766" cy="1325563"/>
          </a:xfrm>
        </p:spPr>
        <p:txBody>
          <a:bodyPr/>
          <a:lstStyle/>
          <a:p>
            <a:r>
              <a:rPr lang="en-US" dirty="0"/>
              <a:t>Medical Communication</a:t>
            </a:r>
          </a:p>
        </p:txBody>
      </p:sp>
      <p:pic>
        <p:nvPicPr>
          <p:cNvPr id="4" name="Content Placeholder 3">
            <a:extLst>
              <a:ext uri="{FF2B5EF4-FFF2-40B4-BE49-F238E27FC236}">
                <a16:creationId xmlns:a16="http://schemas.microsoft.com/office/drawing/2014/main" id="{5B83B358-2AC6-40B1-8D42-738B9C56E339}"/>
              </a:ext>
            </a:extLst>
          </p:cNvPr>
          <p:cNvPicPr>
            <a:picLocks noGrp="1" noChangeAspect="1"/>
          </p:cNvPicPr>
          <p:nvPr>
            <p:ph idx="1"/>
          </p:nvPr>
        </p:nvPicPr>
        <p:blipFill>
          <a:blip r:embed="rId2"/>
          <a:stretch>
            <a:fillRect/>
          </a:stretch>
        </p:blipFill>
        <p:spPr>
          <a:xfrm>
            <a:off x="1022798" y="1451347"/>
            <a:ext cx="3062186" cy="3495003"/>
          </a:xfrm>
          <a:prstGeom prst="rect">
            <a:avLst/>
          </a:prstGeom>
        </p:spPr>
      </p:pic>
      <p:pic>
        <p:nvPicPr>
          <p:cNvPr id="5" name="Picture 4">
            <a:extLst>
              <a:ext uri="{FF2B5EF4-FFF2-40B4-BE49-F238E27FC236}">
                <a16:creationId xmlns:a16="http://schemas.microsoft.com/office/drawing/2014/main" id="{87F66184-65FA-475B-A97F-433D7F0998DA}"/>
              </a:ext>
            </a:extLst>
          </p:cNvPr>
          <p:cNvPicPr>
            <a:picLocks noChangeAspect="1"/>
          </p:cNvPicPr>
          <p:nvPr/>
        </p:nvPicPr>
        <p:blipFill>
          <a:blip r:embed="rId3"/>
          <a:stretch>
            <a:fillRect/>
          </a:stretch>
        </p:blipFill>
        <p:spPr>
          <a:xfrm>
            <a:off x="5230130" y="105139"/>
            <a:ext cx="5610266" cy="2581294"/>
          </a:xfrm>
          <a:prstGeom prst="rect">
            <a:avLst/>
          </a:prstGeom>
        </p:spPr>
      </p:pic>
      <p:sp>
        <p:nvSpPr>
          <p:cNvPr id="6" name="Rectangle 5">
            <a:extLst>
              <a:ext uri="{FF2B5EF4-FFF2-40B4-BE49-F238E27FC236}">
                <a16:creationId xmlns:a16="http://schemas.microsoft.com/office/drawing/2014/main" id="{89CAC3D4-AF47-4002-A446-7F9F0456E101}"/>
              </a:ext>
            </a:extLst>
          </p:cNvPr>
          <p:cNvSpPr/>
          <p:nvPr/>
        </p:nvSpPr>
        <p:spPr>
          <a:xfrm>
            <a:off x="5230130" y="2686433"/>
            <a:ext cx="6096000" cy="430887"/>
          </a:xfrm>
          <a:prstGeom prst="rect">
            <a:avLst/>
          </a:prstGeom>
        </p:spPr>
        <p:txBody>
          <a:bodyPr>
            <a:spAutoFit/>
          </a:bodyPr>
          <a:lstStyle/>
          <a:p>
            <a:r>
              <a:rPr lang="en-US" sz="1100" dirty="0"/>
              <a:t>https://www.researchgate.net/publication/357734346_A_Unified_Review_of_Deep_Learning_for_Automated_Medical_Coding/figures?lo=1</a:t>
            </a:r>
          </a:p>
        </p:txBody>
      </p:sp>
      <p:pic>
        <p:nvPicPr>
          <p:cNvPr id="7" name="Picture 6">
            <a:extLst>
              <a:ext uri="{FF2B5EF4-FFF2-40B4-BE49-F238E27FC236}">
                <a16:creationId xmlns:a16="http://schemas.microsoft.com/office/drawing/2014/main" id="{35E7654E-9F20-493F-8866-A202A776D081}"/>
              </a:ext>
            </a:extLst>
          </p:cNvPr>
          <p:cNvPicPr>
            <a:picLocks noChangeAspect="1"/>
          </p:cNvPicPr>
          <p:nvPr/>
        </p:nvPicPr>
        <p:blipFill>
          <a:blip r:embed="rId4"/>
          <a:stretch>
            <a:fillRect/>
          </a:stretch>
        </p:blipFill>
        <p:spPr>
          <a:xfrm>
            <a:off x="5653995" y="3198849"/>
            <a:ext cx="5318805" cy="3352825"/>
          </a:xfrm>
          <a:prstGeom prst="rect">
            <a:avLst/>
          </a:prstGeom>
        </p:spPr>
      </p:pic>
      <p:sp>
        <p:nvSpPr>
          <p:cNvPr id="8" name="Rectangle 7">
            <a:extLst>
              <a:ext uri="{FF2B5EF4-FFF2-40B4-BE49-F238E27FC236}">
                <a16:creationId xmlns:a16="http://schemas.microsoft.com/office/drawing/2014/main" id="{7461A012-FD1A-426D-BD04-137F873E02F1}"/>
              </a:ext>
            </a:extLst>
          </p:cNvPr>
          <p:cNvSpPr/>
          <p:nvPr/>
        </p:nvSpPr>
        <p:spPr>
          <a:xfrm>
            <a:off x="6389851" y="6475862"/>
            <a:ext cx="3610797" cy="276999"/>
          </a:xfrm>
          <a:prstGeom prst="rect">
            <a:avLst/>
          </a:prstGeom>
        </p:spPr>
        <p:txBody>
          <a:bodyPr wrap="none">
            <a:spAutoFit/>
          </a:bodyPr>
          <a:lstStyle/>
          <a:p>
            <a:r>
              <a:rPr lang="en-US" sz="1200" dirty="0"/>
              <a:t>https://www.nature.com/articles/s41746-022-00705-7</a:t>
            </a:r>
          </a:p>
        </p:txBody>
      </p:sp>
      <p:pic>
        <p:nvPicPr>
          <p:cNvPr id="9" name="Picture 8">
            <a:extLst>
              <a:ext uri="{FF2B5EF4-FFF2-40B4-BE49-F238E27FC236}">
                <a16:creationId xmlns:a16="http://schemas.microsoft.com/office/drawing/2014/main" id="{4D73A73A-CE7F-4684-BFCF-6C8EB6225686}"/>
              </a:ext>
            </a:extLst>
          </p:cNvPr>
          <p:cNvPicPr>
            <a:picLocks noChangeAspect="1"/>
          </p:cNvPicPr>
          <p:nvPr/>
        </p:nvPicPr>
        <p:blipFill>
          <a:blip r:embed="rId5"/>
          <a:stretch>
            <a:fillRect/>
          </a:stretch>
        </p:blipFill>
        <p:spPr>
          <a:xfrm>
            <a:off x="334550" y="5406652"/>
            <a:ext cx="2219341" cy="723905"/>
          </a:xfrm>
          <a:prstGeom prst="rect">
            <a:avLst/>
          </a:prstGeom>
        </p:spPr>
      </p:pic>
      <p:pic>
        <p:nvPicPr>
          <p:cNvPr id="10" name="Picture 9">
            <a:extLst>
              <a:ext uri="{FF2B5EF4-FFF2-40B4-BE49-F238E27FC236}">
                <a16:creationId xmlns:a16="http://schemas.microsoft.com/office/drawing/2014/main" id="{6BD7C399-4E01-4840-845D-F89BB9899DE6}"/>
              </a:ext>
            </a:extLst>
          </p:cNvPr>
          <p:cNvPicPr>
            <a:picLocks noChangeAspect="1"/>
          </p:cNvPicPr>
          <p:nvPr/>
        </p:nvPicPr>
        <p:blipFill>
          <a:blip r:embed="rId6"/>
          <a:stretch>
            <a:fillRect/>
          </a:stretch>
        </p:blipFill>
        <p:spPr>
          <a:xfrm>
            <a:off x="2823106" y="5141070"/>
            <a:ext cx="2125144" cy="1255067"/>
          </a:xfrm>
          <a:prstGeom prst="rect">
            <a:avLst/>
          </a:prstGeom>
        </p:spPr>
      </p:pic>
    </p:spTree>
    <p:extLst>
      <p:ext uri="{BB962C8B-B14F-4D97-AF65-F5344CB8AC3E}">
        <p14:creationId xmlns:p14="http://schemas.microsoft.com/office/powerpoint/2010/main" val="3179069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965"/>
            <a:ext cx="10515600" cy="1325563"/>
          </a:xfrm>
        </p:spPr>
        <p:txBody>
          <a:bodyPr/>
          <a:lstStyle/>
          <a:p>
            <a:r>
              <a:rPr lang="en-US" dirty="0"/>
              <a:t>ICD-9-CM vs. ICD-10-CM</a:t>
            </a:r>
          </a:p>
        </p:txBody>
      </p:sp>
      <p:pic>
        <p:nvPicPr>
          <p:cNvPr id="4" name="Content Placeholder 3"/>
          <p:cNvPicPr>
            <a:picLocks noGrp="1" noChangeAspect="1"/>
          </p:cNvPicPr>
          <p:nvPr>
            <p:ph idx="1"/>
          </p:nvPr>
        </p:nvPicPr>
        <p:blipFill>
          <a:blip r:embed="rId2"/>
          <a:stretch>
            <a:fillRect/>
          </a:stretch>
        </p:blipFill>
        <p:spPr>
          <a:xfrm>
            <a:off x="52681" y="1045854"/>
            <a:ext cx="8973219" cy="5183288"/>
          </a:xfrm>
          <a:prstGeom prst="rect">
            <a:avLst/>
          </a:prstGeom>
        </p:spPr>
      </p:pic>
      <p:pic>
        <p:nvPicPr>
          <p:cNvPr id="3" name="Picture 2">
            <a:extLst>
              <a:ext uri="{FF2B5EF4-FFF2-40B4-BE49-F238E27FC236}">
                <a16:creationId xmlns:a16="http://schemas.microsoft.com/office/drawing/2014/main" id="{F852A5A2-3080-4059-9B9A-7B7EC2F71FA7}"/>
              </a:ext>
            </a:extLst>
          </p:cNvPr>
          <p:cNvPicPr>
            <a:picLocks noChangeAspect="1"/>
          </p:cNvPicPr>
          <p:nvPr/>
        </p:nvPicPr>
        <p:blipFill>
          <a:blip r:embed="rId3"/>
          <a:stretch>
            <a:fillRect/>
          </a:stretch>
        </p:blipFill>
        <p:spPr>
          <a:xfrm>
            <a:off x="9301586" y="34532"/>
            <a:ext cx="2890414" cy="1873185"/>
          </a:xfrm>
          <a:prstGeom prst="rect">
            <a:avLst/>
          </a:prstGeom>
        </p:spPr>
      </p:pic>
      <p:pic>
        <p:nvPicPr>
          <p:cNvPr id="5" name="Picture 4">
            <a:extLst>
              <a:ext uri="{FF2B5EF4-FFF2-40B4-BE49-F238E27FC236}">
                <a16:creationId xmlns:a16="http://schemas.microsoft.com/office/drawing/2014/main" id="{64996370-94C7-40ED-9CEB-044DA170D15B}"/>
              </a:ext>
            </a:extLst>
          </p:cNvPr>
          <p:cNvPicPr>
            <a:picLocks noChangeAspect="1"/>
          </p:cNvPicPr>
          <p:nvPr/>
        </p:nvPicPr>
        <p:blipFill>
          <a:blip r:embed="rId4"/>
          <a:stretch>
            <a:fillRect/>
          </a:stretch>
        </p:blipFill>
        <p:spPr>
          <a:xfrm>
            <a:off x="9248905" y="1970214"/>
            <a:ext cx="2890414" cy="2457468"/>
          </a:xfrm>
          <a:prstGeom prst="rect">
            <a:avLst/>
          </a:prstGeom>
        </p:spPr>
      </p:pic>
      <p:pic>
        <p:nvPicPr>
          <p:cNvPr id="6" name="Picture 5">
            <a:extLst>
              <a:ext uri="{FF2B5EF4-FFF2-40B4-BE49-F238E27FC236}">
                <a16:creationId xmlns:a16="http://schemas.microsoft.com/office/drawing/2014/main" id="{F087DAF7-1975-48BA-82DE-79F242C634D1}"/>
              </a:ext>
            </a:extLst>
          </p:cNvPr>
          <p:cNvPicPr>
            <a:picLocks noChangeAspect="1"/>
          </p:cNvPicPr>
          <p:nvPr/>
        </p:nvPicPr>
        <p:blipFill>
          <a:blip r:embed="rId5"/>
          <a:stretch>
            <a:fillRect/>
          </a:stretch>
        </p:blipFill>
        <p:spPr>
          <a:xfrm>
            <a:off x="9301586" y="4691659"/>
            <a:ext cx="2837733" cy="1905014"/>
          </a:xfrm>
          <a:prstGeom prst="rect">
            <a:avLst/>
          </a:prstGeom>
        </p:spPr>
      </p:pic>
    </p:spTree>
    <p:extLst>
      <p:ext uri="{BB962C8B-B14F-4D97-AF65-F5344CB8AC3E}">
        <p14:creationId xmlns:p14="http://schemas.microsoft.com/office/powerpoint/2010/main" val="1671760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AE6AC-678B-4980-AC55-E6E34DCBED49}"/>
              </a:ext>
            </a:extLst>
          </p:cNvPr>
          <p:cNvSpPr>
            <a:spLocks noGrp="1"/>
          </p:cNvSpPr>
          <p:nvPr>
            <p:ph type="title"/>
          </p:nvPr>
        </p:nvSpPr>
        <p:spPr/>
        <p:txBody>
          <a:bodyPr/>
          <a:lstStyle/>
          <a:p>
            <a:r>
              <a:rPr lang="en-US" dirty="0"/>
              <a:t>ICD-9-CM vs. ICD-10-CM</a:t>
            </a:r>
          </a:p>
        </p:txBody>
      </p:sp>
      <p:pic>
        <p:nvPicPr>
          <p:cNvPr id="4" name="Content Placeholder 3">
            <a:extLst>
              <a:ext uri="{FF2B5EF4-FFF2-40B4-BE49-F238E27FC236}">
                <a16:creationId xmlns:a16="http://schemas.microsoft.com/office/drawing/2014/main" id="{A06B17DE-C4E6-4FA3-B0E3-3B54B5B6936F}"/>
              </a:ext>
            </a:extLst>
          </p:cNvPr>
          <p:cNvPicPr>
            <a:picLocks noGrp="1" noChangeAspect="1"/>
          </p:cNvPicPr>
          <p:nvPr>
            <p:ph idx="1"/>
          </p:nvPr>
        </p:nvPicPr>
        <p:blipFill>
          <a:blip r:embed="rId2"/>
          <a:stretch>
            <a:fillRect/>
          </a:stretch>
        </p:blipFill>
        <p:spPr>
          <a:xfrm>
            <a:off x="549765" y="1885962"/>
            <a:ext cx="4972086" cy="2924196"/>
          </a:xfrm>
          <a:prstGeom prst="rect">
            <a:avLst/>
          </a:prstGeom>
        </p:spPr>
      </p:pic>
      <p:pic>
        <p:nvPicPr>
          <p:cNvPr id="5" name="Picture 4">
            <a:extLst>
              <a:ext uri="{FF2B5EF4-FFF2-40B4-BE49-F238E27FC236}">
                <a16:creationId xmlns:a16="http://schemas.microsoft.com/office/drawing/2014/main" id="{39565D38-8DD8-4203-8E59-385BF0AE579B}"/>
              </a:ext>
            </a:extLst>
          </p:cNvPr>
          <p:cNvPicPr>
            <a:picLocks noChangeAspect="1"/>
          </p:cNvPicPr>
          <p:nvPr/>
        </p:nvPicPr>
        <p:blipFill>
          <a:blip r:embed="rId3"/>
          <a:stretch>
            <a:fillRect/>
          </a:stretch>
        </p:blipFill>
        <p:spPr>
          <a:xfrm>
            <a:off x="3613925" y="5005433"/>
            <a:ext cx="3638577" cy="590554"/>
          </a:xfrm>
          <a:prstGeom prst="rect">
            <a:avLst/>
          </a:prstGeom>
        </p:spPr>
      </p:pic>
      <p:sp>
        <p:nvSpPr>
          <p:cNvPr id="6" name="Rectangle 5">
            <a:extLst>
              <a:ext uri="{FF2B5EF4-FFF2-40B4-BE49-F238E27FC236}">
                <a16:creationId xmlns:a16="http://schemas.microsoft.com/office/drawing/2014/main" id="{BF867573-BD4B-40CC-80CB-974FA1832F23}"/>
              </a:ext>
            </a:extLst>
          </p:cNvPr>
          <p:cNvSpPr/>
          <p:nvPr/>
        </p:nvSpPr>
        <p:spPr>
          <a:xfrm>
            <a:off x="740521" y="5846544"/>
            <a:ext cx="6096000" cy="307777"/>
          </a:xfrm>
          <a:prstGeom prst="rect">
            <a:avLst/>
          </a:prstGeom>
        </p:spPr>
        <p:txBody>
          <a:bodyPr>
            <a:spAutoFit/>
          </a:bodyPr>
          <a:lstStyle/>
          <a:p>
            <a:r>
              <a:rPr lang="en-US" sz="1400" dirty="0"/>
              <a:t>http://www.icd9data.com/2014/Volume1/240-279/270-279/274/default.htm</a:t>
            </a:r>
          </a:p>
        </p:txBody>
      </p:sp>
      <p:pic>
        <p:nvPicPr>
          <p:cNvPr id="7" name="Picture 6">
            <a:extLst>
              <a:ext uri="{FF2B5EF4-FFF2-40B4-BE49-F238E27FC236}">
                <a16:creationId xmlns:a16="http://schemas.microsoft.com/office/drawing/2014/main" id="{AC7E2275-E40D-4140-8AE8-B92BE5973F74}"/>
              </a:ext>
            </a:extLst>
          </p:cNvPr>
          <p:cNvPicPr>
            <a:picLocks noChangeAspect="1"/>
          </p:cNvPicPr>
          <p:nvPr/>
        </p:nvPicPr>
        <p:blipFill>
          <a:blip r:embed="rId4"/>
          <a:stretch>
            <a:fillRect/>
          </a:stretch>
        </p:blipFill>
        <p:spPr>
          <a:xfrm>
            <a:off x="8021381" y="1790688"/>
            <a:ext cx="2838471" cy="1638312"/>
          </a:xfrm>
          <a:prstGeom prst="rect">
            <a:avLst/>
          </a:prstGeom>
        </p:spPr>
      </p:pic>
      <p:sp>
        <p:nvSpPr>
          <p:cNvPr id="8" name="Rectangle 7">
            <a:extLst>
              <a:ext uri="{FF2B5EF4-FFF2-40B4-BE49-F238E27FC236}">
                <a16:creationId xmlns:a16="http://schemas.microsoft.com/office/drawing/2014/main" id="{E8F74423-BB4E-493A-B668-60326E355CF7}"/>
              </a:ext>
            </a:extLst>
          </p:cNvPr>
          <p:cNvSpPr/>
          <p:nvPr/>
        </p:nvSpPr>
        <p:spPr>
          <a:xfrm>
            <a:off x="7774168" y="4431436"/>
            <a:ext cx="3521733" cy="307777"/>
          </a:xfrm>
          <a:prstGeom prst="rect">
            <a:avLst/>
          </a:prstGeom>
        </p:spPr>
        <p:txBody>
          <a:bodyPr wrap="none">
            <a:spAutoFit/>
          </a:bodyPr>
          <a:lstStyle/>
          <a:p>
            <a:r>
              <a:rPr lang="en-US" sz="1400" dirty="0"/>
              <a:t>https://icd.who.int/browse10/2019/en#/M10</a:t>
            </a:r>
          </a:p>
        </p:txBody>
      </p:sp>
    </p:spTree>
    <p:extLst>
      <p:ext uri="{BB962C8B-B14F-4D97-AF65-F5344CB8AC3E}">
        <p14:creationId xmlns:p14="http://schemas.microsoft.com/office/powerpoint/2010/main" val="2403258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p:cNvSpPr>
            <a:spLocks noGrp="1"/>
          </p:cNvSpPr>
          <p:nvPr>
            <p:ph type="title"/>
          </p:nvPr>
        </p:nvSpPr>
        <p:spPr/>
        <p:txBody>
          <a:bodyPr/>
          <a:lstStyle/>
          <a:p>
            <a:r>
              <a:rPr lang="en-US" altLang="en-US"/>
              <a:t>Examples of the Numbers by Specialty</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827780035"/>
              </p:ext>
            </p:extLst>
          </p:nvPr>
        </p:nvGraphicFramePr>
        <p:xfrm>
          <a:off x="1576551" y="1549400"/>
          <a:ext cx="8161338" cy="4806952"/>
        </p:xfrm>
        <a:graphic>
          <a:graphicData uri="http://schemas.openxmlformats.org/drawingml/2006/table">
            <a:tbl>
              <a:tblPr firstRow="1" bandRow="1">
                <a:tableStyleId>{F5AB1C69-6EDB-4FF4-983F-18BD219EF322}</a:tableStyleId>
              </a:tblPr>
              <a:tblGrid>
                <a:gridCol w="3700607">
                  <a:extLst>
                    <a:ext uri="{9D8B030D-6E8A-4147-A177-3AD203B41FA5}">
                      <a16:colId xmlns:a16="http://schemas.microsoft.com/office/drawing/2014/main" val="20000"/>
                    </a:ext>
                  </a:extLst>
                </a:gridCol>
                <a:gridCol w="2340384">
                  <a:extLst>
                    <a:ext uri="{9D8B030D-6E8A-4147-A177-3AD203B41FA5}">
                      <a16:colId xmlns:a16="http://schemas.microsoft.com/office/drawing/2014/main" val="20001"/>
                    </a:ext>
                  </a:extLst>
                </a:gridCol>
                <a:gridCol w="2120347">
                  <a:extLst>
                    <a:ext uri="{9D8B030D-6E8A-4147-A177-3AD203B41FA5}">
                      <a16:colId xmlns:a16="http://schemas.microsoft.com/office/drawing/2014/main" val="20002"/>
                    </a:ext>
                  </a:extLst>
                </a:gridCol>
              </a:tblGrid>
              <a:tr h="600869">
                <a:tc>
                  <a:txBody>
                    <a:bodyPr/>
                    <a:lstStyle/>
                    <a:p>
                      <a:pPr algn="ctr"/>
                      <a:r>
                        <a:rPr lang="en-US" dirty="0"/>
                        <a:t>Specialty</a:t>
                      </a:r>
                    </a:p>
                  </a:txBody>
                  <a:tcPr/>
                </a:tc>
                <a:tc>
                  <a:txBody>
                    <a:bodyPr/>
                    <a:lstStyle/>
                    <a:p>
                      <a:pPr algn="ctr"/>
                      <a:r>
                        <a:rPr lang="en-US" dirty="0"/>
                        <a:t>#  ICD-9 Codes</a:t>
                      </a:r>
                    </a:p>
                  </a:txBody>
                  <a:tcPr/>
                </a:tc>
                <a:tc>
                  <a:txBody>
                    <a:bodyPr/>
                    <a:lstStyle/>
                    <a:p>
                      <a:pPr algn="ctr"/>
                      <a:r>
                        <a:rPr lang="en-US" dirty="0"/>
                        <a:t># ICD-10 Codes</a:t>
                      </a:r>
                    </a:p>
                  </a:txBody>
                  <a:tcPr/>
                </a:tc>
                <a:extLst>
                  <a:ext uri="{0D108BD9-81ED-4DB2-BD59-A6C34878D82A}">
                    <a16:rowId xmlns:a16="http://schemas.microsoft.com/office/drawing/2014/main" val="10000"/>
                  </a:ext>
                </a:extLst>
              </a:tr>
              <a:tr h="600869">
                <a:tc>
                  <a:txBody>
                    <a:bodyPr/>
                    <a:lstStyle/>
                    <a:p>
                      <a:r>
                        <a:rPr lang="en-US" dirty="0"/>
                        <a:t>Gastroenterologists</a:t>
                      </a:r>
                    </a:p>
                  </a:txBody>
                  <a:tcPr/>
                </a:tc>
                <a:tc>
                  <a:txBody>
                    <a:bodyPr/>
                    <a:lstStyle/>
                    <a:p>
                      <a:pPr algn="ctr"/>
                      <a:r>
                        <a:rPr lang="en-US" dirty="0"/>
                        <a:t>596</a:t>
                      </a:r>
                    </a:p>
                  </a:txBody>
                  <a:tcPr/>
                </a:tc>
                <a:tc>
                  <a:txBody>
                    <a:bodyPr/>
                    <a:lstStyle/>
                    <a:p>
                      <a:pPr algn="ctr"/>
                      <a:r>
                        <a:rPr lang="en-US" dirty="0"/>
                        <a:t>706</a:t>
                      </a:r>
                    </a:p>
                  </a:txBody>
                  <a:tcPr/>
                </a:tc>
                <a:extLst>
                  <a:ext uri="{0D108BD9-81ED-4DB2-BD59-A6C34878D82A}">
                    <a16:rowId xmlns:a16="http://schemas.microsoft.com/office/drawing/2014/main" val="10001"/>
                  </a:ext>
                </a:extLst>
              </a:tr>
              <a:tr h="600869">
                <a:tc>
                  <a:txBody>
                    <a:bodyPr/>
                    <a:lstStyle/>
                    <a:p>
                      <a:r>
                        <a:rPr lang="en-US" dirty="0"/>
                        <a:t>Pulmonologists</a:t>
                      </a:r>
                    </a:p>
                  </a:txBody>
                  <a:tcPr/>
                </a:tc>
                <a:tc>
                  <a:txBody>
                    <a:bodyPr/>
                    <a:lstStyle/>
                    <a:p>
                      <a:pPr algn="ctr"/>
                      <a:r>
                        <a:rPr lang="en-US" dirty="0"/>
                        <a:t>255</a:t>
                      </a:r>
                    </a:p>
                  </a:txBody>
                  <a:tcPr/>
                </a:tc>
                <a:tc>
                  <a:txBody>
                    <a:bodyPr/>
                    <a:lstStyle/>
                    <a:p>
                      <a:pPr algn="ctr"/>
                      <a:r>
                        <a:rPr lang="en-US" dirty="0"/>
                        <a:t>336</a:t>
                      </a:r>
                    </a:p>
                  </a:txBody>
                  <a:tcPr/>
                </a:tc>
                <a:extLst>
                  <a:ext uri="{0D108BD9-81ED-4DB2-BD59-A6C34878D82A}">
                    <a16:rowId xmlns:a16="http://schemas.microsoft.com/office/drawing/2014/main" val="10002"/>
                  </a:ext>
                </a:extLst>
              </a:tr>
              <a:tr h="600869">
                <a:tc>
                  <a:txBody>
                    <a:bodyPr/>
                    <a:lstStyle/>
                    <a:p>
                      <a:r>
                        <a:rPr lang="en-US" dirty="0"/>
                        <a:t>Urologists</a:t>
                      </a:r>
                    </a:p>
                  </a:txBody>
                  <a:tcPr/>
                </a:tc>
                <a:tc>
                  <a:txBody>
                    <a:bodyPr/>
                    <a:lstStyle/>
                    <a:p>
                      <a:pPr algn="ctr"/>
                      <a:r>
                        <a:rPr lang="en-US" dirty="0"/>
                        <a:t>389</a:t>
                      </a:r>
                    </a:p>
                  </a:txBody>
                  <a:tcPr/>
                </a:tc>
                <a:tc>
                  <a:txBody>
                    <a:bodyPr/>
                    <a:lstStyle/>
                    <a:p>
                      <a:pPr algn="ctr"/>
                      <a:r>
                        <a:rPr lang="en-US" dirty="0"/>
                        <a:t>591</a:t>
                      </a:r>
                    </a:p>
                  </a:txBody>
                  <a:tcPr/>
                </a:tc>
                <a:extLst>
                  <a:ext uri="{0D108BD9-81ED-4DB2-BD59-A6C34878D82A}">
                    <a16:rowId xmlns:a16="http://schemas.microsoft.com/office/drawing/2014/main" val="10003"/>
                  </a:ext>
                </a:extLst>
              </a:tr>
              <a:tr h="600869">
                <a:tc>
                  <a:txBody>
                    <a:bodyPr/>
                    <a:lstStyle/>
                    <a:p>
                      <a:r>
                        <a:rPr lang="en-US" dirty="0"/>
                        <a:t>Endocrinologists </a:t>
                      </a:r>
                    </a:p>
                  </a:txBody>
                  <a:tcPr/>
                </a:tc>
                <a:tc>
                  <a:txBody>
                    <a:bodyPr/>
                    <a:lstStyle/>
                    <a:p>
                      <a:pPr algn="ctr"/>
                      <a:r>
                        <a:rPr lang="en-US" dirty="0"/>
                        <a:t>335</a:t>
                      </a:r>
                    </a:p>
                  </a:txBody>
                  <a:tcPr/>
                </a:tc>
                <a:tc>
                  <a:txBody>
                    <a:bodyPr/>
                    <a:lstStyle/>
                    <a:p>
                      <a:pPr algn="ctr"/>
                      <a:r>
                        <a:rPr lang="en-US" dirty="0"/>
                        <a:t>675</a:t>
                      </a:r>
                    </a:p>
                  </a:txBody>
                  <a:tcPr/>
                </a:tc>
                <a:extLst>
                  <a:ext uri="{0D108BD9-81ED-4DB2-BD59-A6C34878D82A}">
                    <a16:rowId xmlns:a16="http://schemas.microsoft.com/office/drawing/2014/main" val="10004"/>
                  </a:ext>
                </a:extLst>
              </a:tr>
              <a:tr h="600869">
                <a:tc>
                  <a:txBody>
                    <a:bodyPr/>
                    <a:lstStyle/>
                    <a:p>
                      <a:r>
                        <a:rPr lang="en-US" dirty="0"/>
                        <a:t>Neurologists</a:t>
                      </a:r>
                    </a:p>
                  </a:txBody>
                  <a:tcPr/>
                </a:tc>
                <a:tc>
                  <a:txBody>
                    <a:bodyPr/>
                    <a:lstStyle/>
                    <a:p>
                      <a:pPr algn="ctr"/>
                      <a:r>
                        <a:rPr lang="en-US" dirty="0"/>
                        <a:t>459</a:t>
                      </a:r>
                    </a:p>
                  </a:txBody>
                  <a:tcPr/>
                </a:tc>
                <a:tc>
                  <a:txBody>
                    <a:bodyPr/>
                    <a:lstStyle/>
                    <a:p>
                      <a:pPr algn="ctr"/>
                      <a:r>
                        <a:rPr lang="en-US" dirty="0"/>
                        <a:t>591</a:t>
                      </a:r>
                    </a:p>
                  </a:txBody>
                  <a:tcPr/>
                </a:tc>
                <a:extLst>
                  <a:ext uri="{0D108BD9-81ED-4DB2-BD59-A6C34878D82A}">
                    <a16:rowId xmlns:a16="http://schemas.microsoft.com/office/drawing/2014/main" val="10005"/>
                  </a:ext>
                </a:extLst>
              </a:tr>
              <a:tr h="600869">
                <a:tc>
                  <a:txBody>
                    <a:bodyPr/>
                    <a:lstStyle/>
                    <a:p>
                      <a:r>
                        <a:rPr lang="en-US" dirty="0"/>
                        <a:t>Pediatricians</a:t>
                      </a:r>
                    </a:p>
                  </a:txBody>
                  <a:tcPr/>
                </a:tc>
                <a:tc>
                  <a:txBody>
                    <a:bodyPr/>
                    <a:lstStyle/>
                    <a:p>
                      <a:pPr algn="ctr"/>
                      <a:r>
                        <a:rPr lang="en-US" dirty="0"/>
                        <a:t>702</a:t>
                      </a:r>
                    </a:p>
                  </a:txBody>
                  <a:tcPr/>
                </a:tc>
                <a:tc>
                  <a:txBody>
                    <a:bodyPr/>
                    <a:lstStyle/>
                    <a:p>
                      <a:pPr algn="ctr"/>
                      <a:r>
                        <a:rPr lang="en-US" dirty="0"/>
                        <a:t>591</a:t>
                      </a:r>
                    </a:p>
                  </a:txBody>
                  <a:tcPr/>
                </a:tc>
                <a:extLst>
                  <a:ext uri="{0D108BD9-81ED-4DB2-BD59-A6C34878D82A}">
                    <a16:rowId xmlns:a16="http://schemas.microsoft.com/office/drawing/2014/main" val="10006"/>
                  </a:ext>
                </a:extLst>
              </a:tr>
              <a:tr h="600869">
                <a:tc>
                  <a:txBody>
                    <a:bodyPr/>
                    <a:lstStyle/>
                    <a:p>
                      <a:r>
                        <a:rPr lang="en-US" dirty="0"/>
                        <a:t>Infectious Disease</a:t>
                      </a:r>
                    </a:p>
                  </a:txBody>
                  <a:tcPr/>
                </a:tc>
                <a:tc>
                  <a:txBody>
                    <a:bodyPr/>
                    <a:lstStyle/>
                    <a:p>
                      <a:pPr algn="ctr"/>
                      <a:r>
                        <a:rPr lang="en-US" dirty="0"/>
                        <a:t>1,270</a:t>
                      </a:r>
                    </a:p>
                  </a:txBody>
                  <a:tcPr/>
                </a:tc>
                <a:tc>
                  <a:txBody>
                    <a:bodyPr/>
                    <a:lstStyle/>
                    <a:p>
                      <a:pPr algn="ctr"/>
                      <a:r>
                        <a:rPr lang="en-US" dirty="0"/>
                        <a:t>1,056</a:t>
                      </a:r>
                    </a:p>
                  </a:txBody>
                  <a:tcPr/>
                </a:tc>
                <a:extLst>
                  <a:ext uri="{0D108BD9-81ED-4DB2-BD59-A6C34878D82A}">
                    <a16:rowId xmlns:a16="http://schemas.microsoft.com/office/drawing/2014/main" val="10007"/>
                  </a:ext>
                </a:extLst>
              </a:tr>
            </a:tbl>
          </a:graphicData>
        </a:graphic>
      </p:graphicFrame>
      <p:sp>
        <p:nvSpPr>
          <p:cNvPr id="4202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39BC2F27-738C-4185-9932-138A9C6050BA}" type="slidenum">
              <a:rPr lang="en-US" altLang="en-US" sz="1000">
                <a:solidFill>
                  <a:srgbClr val="898989"/>
                </a:solidFill>
              </a:rPr>
              <a:pPr eaLnBrk="1" hangingPunct="1"/>
              <a:t>22</a:t>
            </a:fld>
            <a:endParaRPr lang="en-US" altLang="en-US" sz="1000">
              <a:solidFill>
                <a:srgbClr val="898989"/>
              </a:solidFill>
            </a:endParaRPr>
          </a:p>
        </p:txBody>
      </p:sp>
    </p:spTree>
    <p:extLst>
      <p:ext uri="{BB962C8B-B14F-4D97-AF65-F5344CB8AC3E}">
        <p14:creationId xmlns:p14="http://schemas.microsoft.com/office/powerpoint/2010/main" val="1875150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Translating ICD-9 to ICD-10</a:t>
            </a:r>
          </a:p>
        </p:txBody>
      </p:sp>
      <p:sp>
        <p:nvSpPr>
          <p:cNvPr id="3" name="Content Placeholder 2"/>
          <p:cNvSpPr>
            <a:spLocks noGrp="1"/>
          </p:cNvSpPr>
          <p:nvPr>
            <p:ph idx="1"/>
          </p:nvPr>
        </p:nvSpPr>
        <p:spPr>
          <a:xfrm>
            <a:off x="1144680" y="1490774"/>
            <a:ext cx="10515600" cy="4351338"/>
          </a:xfrm>
        </p:spPr>
        <p:txBody>
          <a:bodyPr/>
          <a:lstStyle/>
          <a:p>
            <a:r>
              <a:rPr lang="en-US" dirty="0"/>
              <a:t>GEMS (</a:t>
            </a:r>
            <a:r>
              <a:rPr lang="en-US" dirty="0">
                <a:hlinkClick r:id="rId2"/>
              </a:rPr>
              <a:t>https://www.asco.org/practice-policy/billing-coding-reporting/icd-10/general-equivalence-mappings-gems</a:t>
            </a:r>
            <a:r>
              <a:rPr lang="en-US" dirty="0"/>
              <a:t>)</a:t>
            </a:r>
          </a:p>
        </p:txBody>
      </p:sp>
      <p:pic>
        <p:nvPicPr>
          <p:cNvPr id="4" name="Picture 3"/>
          <p:cNvPicPr>
            <a:picLocks noChangeAspect="1"/>
          </p:cNvPicPr>
          <p:nvPr/>
        </p:nvPicPr>
        <p:blipFill>
          <a:blip r:embed="rId3"/>
          <a:stretch>
            <a:fillRect/>
          </a:stretch>
        </p:blipFill>
        <p:spPr>
          <a:xfrm>
            <a:off x="681633" y="2794169"/>
            <a:ext cx="11135855" cy="2946306"/>
          </a:xfrm>
          <a:prstGeom prst="rect">
            <a:avLst/>
          </a:prstGeom>
        </p:spPr>
      </p:pic>
      <p:sp>
        <p:nvSpPr>
          <p:cNvPr id="5" name="Rectangle 4">
            <a:extLst>
              <a:ext uri="{FF2B5EF4-FFF2-40B4-BE49-F238E27FC236}">
                <a16:creationId xmlns:a16="http://schemas.microsoft.com/office/drawing/2014/main" id="{5F70DEFD-53B8-4DB4-BBEE-1007660FB00D}"/>
              </a:ext>
            </a:extLst>
          </p:cNvPr>
          <p:cNvSpPr/>
          <p:nvPr/>
        </p:nvSpPr>
        <p:spPr>
          <a:xfrm>
            <a:off x="1485970" y="6176963"/>
            <a:ext cx="3656386" cy="369332"/>
          </a:xfrm>
          <a:prstGeom prst="rect">
            <a:avLst/>
          </a:prstGeom>
        </p:spPr>
        <p:txBody>
          <a:bodyPr wrap="none">
            <a:spAutoFit/>
          </a:bodyPr>
          <a:lstStyle/>
          <a:p>
            <a:r>
              <a:rPr lang="en-US" dirty="0"/>
              <a:t>https://www.icd10data.com/Convert</a:t>
            </a:r>
          </a:p>
        </p:txBody>
      </p:sp>
    </p:spTree>
    <p:extLst>
      <p:ext uri="{BB962C8B-B14F-4D97-AF65-F5344CB8AC3E}">
        <p14:creationId xmlns:p14="http://schemas.microsoft.com/office/powerpoint/2010/main" val="982721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rmAutofit/>
          </a:bodyPr>
          <a:lstStyle/>
          <a:p>
            <a:r>
              <a:rPr lang="en-US" altLang="en-US" dirty="0"/>
              <a:t>ICD-10 Implementation</a:t>
            </a:r>
          </a:p>
        </p:txBody>
      </p:sp>
      <p:sp>
        <p:nvSpPr>
          <p:cNvPr id="3" name="Content Placeholder 2"/>
          <p:cNvSpPr>
            <a:spLocks noGrp="1"/>
          </p:cNvSpPr>
          <p:nvPr>
            <p:ph idx="1"/>
          </p:nvPr>
        </p:nvSpPr>
        <p:spPr/>
        <p:txBody>
          <a:bodyPr>
            <a:normAutofit/>
          </a:bodyPr>
          <a:lstStyle/>
          <a:p>
            <a:pPr marL="365760" indent="-283464">
              <a:buFont typeface="Wingdings 2"/>
              <a:buChar char=""/>
              <a:defRPr/>
            </a:pPr>
            <a:r>
              <a:rPr lang="en-US" dirty="0">
                <a:ea typeface="+mn-ea"/>
              </a:rPr>
              <a:t>Single implementation date of October 1, 2015 for all users </a:t>
            </a:r>
          </a:p>
          <a:p>
            <a:pPr marL="365760" indent="-283464">
              <a:buFont typeface="Wingdings 2"/>
              <a:buChar char=""/>
              <a:defRPr/>
            </a:pPr>
            <a:endParaRPr lang="en-US" dirty="0">
              <a:ea typeface="+mn-ea"/>
            </a:endParaRPr>
          </a:p>
          <a:p>
            <a:pPr marL="365760" indent="-283464">
              <a:buFont typeface="Wingdings 2"/>
              <a:buChar char=""/>
              <a:defRPr/>
            </a:pPr>
            <a:r>
              <a:rPr lang="en-US" dirty="0">
                <a:ea typeface="+mn-ea"/>
              </a:rPr>
              <a:t>Ambulatory and physician services provided on or after October 1, 2015 will use ICD-10-CM diagnosis codes </a:t>
            </a:r>
          </a:p>
          <a:p>
            <a:pPr marL="365760" indent="-283464">
              <a:buFont typeface="Wingdings 2"/>
              <a:buChar char=""/>
              <a:defRPr/>
            </a:pPr>
            <a:endParaRPr lang="en-US" dirty="0">
              <a:ea typeface="+mn-ea"/>
            </a:endParaRPr>
          </a:p>
          <a:p>
            <a:pPr marL="365760" indent="-283464">
              <a:buFont typeface="Wingdings 2"/>
              <a:buChar char=""/>
              <a:defRPr/>
            </a:pPr>
            <a:r>
              <a:rPr lang="en-US" dirty="0">
                <a:ea typeface="+mn-ea"/>
              </a:rPr>
              <a:t>Inpatient discharges occurring on or after October 1, 2015 will use ICD-10-CM and ICD-10-PCS codes </a:t>
            </a:r>
          </a:p>
          <a:p>
            <a:pPr marL="365760" indent="-283464">
              <a:buFont typeface="Wingdings 2"/>
              <a:buChar char=""/>
              <a:defRPr/>
            </a:pPr>
            <a:endParaRPr lang="en-US" dirty="0">
              <a:ea typeface="+mn-ea"/>
            </a:endParaRPr>
          </a:p>
          <a:p>
            <a:pPr marL="365760" indent="-283464">
              <a:buFont typeface="Wingdings 2"/>
              <a:buChar char=""/>
              <a:defRPr/>
            </a:pPr>
            <a:endParaRPr lang="en-US" dirty="0">
              <a:ea typeface="+mn-ea"/>
            </a:endParaRPr>
          </a:p>
        </p:txBody>
      </p:sp>
    </p:spTree>
    <p:extLst>
      <p:ext uri="{BB962C8B-B14F-4D97-AF65-F5344CB8AC3E}">
        <p14:creationId xmlns:p14="http://schemas.microsoft.com/office/powerpoint/2010/main" val="2392496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rmAutofit/>
          </a:bodyPr>
          <a:lstStyle/>
          <a:p>
            <a:r>
              <a:rPr lang="en-US" altLang="en-US" dirty="0"/>
              <a:t>Why ICD-10, not ICD-9</a:t>
            </a:r>
          </a:p>
        </p:txBody>
      </p:sp>
      <p:sp>
        <p:nvSpPr>
          <p:cNvPr id="12290" name="Content Placeholder 2"/>
          <p:cNvSpPr>
            <a:spLocks noGrp="1"/>
          </p:cNvSpPr>
          <p:nvPr>
            <p:ph idx="1"/>
          </p:nvPr>
        </p:nvSpPr>
        <p:spPr/>
        <p:txBody>
          <a:bodyPr/>
          <a:lstStyle/>
          <a:p>
            <a:pPr>
              <a:buFont typeface="Wingdings 2" panose="05020102010507070707" pitchFamily="18" charset="2"/>
              <a:buNone/>
            </a:pPr>
            <a:r>
              <a:rPr lang="en-US" altLang="en-US" sz="3000" dirty="0"/>
              <a:t>Current ICD-9 is:</a:t>
            </a:r>
          </a:p>
          <a:p>
            <a:r>
              <a:rPr lang="en-US" altLang="en-US" sz="2400" dirty="0"/>
              <a:t>30 years old</a:t>
            </a:r>
          </a:p>
          <a:p>
            <a:r>
              <a:rPr lang="en-US" altLang="en-US" sz="2400" dirty="0"/>
              <a:t>Current code structure limits amount of new codes that can be created</a:t>
            </a:r>
          </a:p>
          <a:p>
            <a:r>
              <a:rPr lang="en-US" altLang="en-US" sz="2400" dirty="0"/>
              <a:t>Has obsolete groupings of disease families</a:t>
            </a:r>
          </a:p>
          <a:p>
            <a:r>
              <a:rPr lang="en-US" altLang="en-US" sz="2400" dirty="0"/>
              <a:t>Lacks specificity and detail to support:</a:t>
            </a:r>
          </a:p>
          <a:p>
            <a:pPr lvl="1"/>
            <a:r>
              <a:rPr lang="en-US" altLang="en-US" sz="1700" dirty="0"/>
              <a:t>Accurate anatomical positions</a:t>
            </a:r>
          </a:p>
          <a:p>
            <a:pPr lvl="1"/>
            <a:r>
              <a:rPr lang="en-US" altLang="en-US" sz="1700" dirty="0"/>
              <a:t>Differentiation of risk &amp; severity</a:t>
            </a:r>
          </a:p>
          <a:p>
            <a:pPr lvl="1"/>
            <a:r>
              <a:rPr lang="en-US" altLang="en-US" sz="1700" dirty="0"/>
              <a:t>Key parameters to differentiate disease manifestations</a:t>
            </a:r>
          </a:p>
        </p:txBody>
      </p:sp>
    </p:spTree>
    <p:extLst>
      <p:ext uri="{BB962C8B-B14F-4D97-AF65-F5344CB8AC3E}">
        <p14:creationId xmlns:p14="http://schemas.microsoft.com/office/powerpoint/2010/main" val="578303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a:xfrm>
            <a:off x="355469" y="1690688"/>
            <a:ext cx="8769677" cy="4351338"/>
          </a:xfrm>
        </p:spPr>
        <p:txBody>
          <a:bodyPr/>
          <a:lstStyle/>
          <a:p>
            <a:pPr eaLnBrk="1" hangingPunct="1"/>
            <a:r>
              <a:rPr lang="en-US" altLang="en-US" dirty="0"/>
              <a:t>C15 Malignant neoplasm of the esophagus</a:t>
            </a:r>
          </a:p>
          <a:p>
            <a:pPr lvl="1" eaLnBrk="1" hangingPunct="1"/>
            <a:r>
              <a:rPr lang="en-US" altLang="en-US" sz="2667" dirty="0"/>
              <a:t>C15.3 Malignant neoplasm of </a:t>
            </a:r>
            <a:r>
              <a:rPr lang="en-US" altLang="en-US" sz="2667" b="1" u="sng" dirty="0"/>
              <a:t>upper third </a:t>
            </a:r>
            <a:r>
              <a:rPr lang="en-US" altLang="en-US" sz="2667" dirty="0"/>
              <a:t>of esophagus</a:t>
            </a:r>
          </a:p>
          <a:p>
            <a:pPr lvl="1" eaLnBrk="1" hangingPunct="1"/>
            <a:r>
              <a:rPr lang="en-US" altLang="en-US" sz="2667" dirty="0"/>
              <a:t>C15.4 Malignant neoplasm of </a:t>
            </a:r>
            <a:r>
              <a:rPr lang="en-US" altLang="en-US" sz="2667" b="1" u="sng" dirty="0"/>
              <a:t>middle third</a:t>
            </a:r>
            <a:r>
              <a:rPr lang="en-US" altLang="en-US" sz="2667" b="1" dirty="0"/>
              <a:t> </a:t>
            </a:r>
            <a:r>
              <a:rPr lang="en-US" altLang="en-US" sz="2667" dirty="0"/>
              <a:t>of esophagus</a:t>
            </a:r>
          </a:p>
          <a:p>
            <a:pPr lvl="1" eaLnBrk="1" hangingPunct="1"/>
            <a:r>
              <a:rPr lang="en-US" altLang="en-US" sz="2667" dirty="0"/>
              <a:t>C15.5 Malignant neoplasm of </a:t>
            </a:r>
            <a:r>
              <a:rPr lang="en-US" altLang="en-US" sz="2667" b="1" u="sng" dirty="0"/>
              <a:t>lower third</a:t>
            </a:r>
            <a:r>
              <a:rPr lang="en-US" altLang="en-US" sz="2667" b="1" dirty="0"/>
              <a:t> </a:t>
            </a:r>
            <a:r>
              <a:rPr lang="en-US" altLang="en-US" sz="2667" dirty="0"/>
              <a:t>of esophagus</a:t>
            </a:r>
          </a:p>
          <a:p>
            <a:pPr lvl="1" eaLnBrk="1" hangingPunct="1"/>
            <a:r>
              <a:rPr lang="en-US" altLang="en-US" sz="2667" dirty="0"/>
              <a:t>C15.8 Malignant neoplasm of </a:t>
            </a:r>
            <a:r>
              <a:rPr lang="en-US" altLang="en-US" sz="2667" b="1" u="sng" dirty="0"/>
              <a:t>overlapping lesion</a:t>
            </a:r>
            <a:r>
              <a:rPr lang="en-US" altLang="en-US" sz="2667" b="1" dirty="0"/>
              <a:t> </a:t>
            </a:r>
            <a:r>
              <a:rPr lang="en-US" altLang="en-US" sz="2667" dirty="0"/>
              <a:t>of esophagus</a:t>
            </a:r>
          </a:p>
          <a:p>
            <a:pPr lvl="1" eaLnBrk="1" hangingPunct="1"/>
            <a:r>
              <a:rPr lang="en-US" altLang="en-US" sz="2667" dirty="0"/>
              <a:t>C15.9 Malignant neoplasm of esophagus, </a:t>
            </a:r>
            <a:r>
              <a:rPr lang="en-US" altLang="en-US" sz="2667" u="sng" dirty="0"/>
              <a:t>unspecified</a:t>
            </a:r>
          </a:p>
        </p:txBody>
      </p:sp>
      <p:sp>
        <p:nvSpPr>
          <p:cNvPr id="20483" name="Title 1"/>
          <p:cNvSpPr>
            <a:spLocks noGrp="1"/>
          </p:cNvSpPr>
          <p:nvPr>
            <p:ph type="title"/>
          </p:nvPr>
        </p:nvSpPr>
        <p:spPr/>
        <p:txBody>
          <a:bodyPr/>
          <a:lstStyle/>
          <a:p>
            <a:pPr eaLnBrk="1" hangingPunct="1"/>
            <a:r>
              <a:rPr lang="en-US" altLang="en-US" dirty="0"/>
              <a:t>Example</a:t>
            </a:r>
          </a:p>
        </p:txBody>
      </p:sp>
      <p:sp>
        <p:nvSpPr>
          <p:cNvPr id="2" name="TextBox 1">
            <a:extLst>
              <a:ext uri="{FF2B5EF4-FFF2-40B4-BE49-F238E27FC236}">
                <a16:creationId xmlns:a16="http://schemas.microsoft.com/office/drawing/2014/main" id="{E91F02FE-F972-472B-8ECD-7E0052C68037}"/>
              </a:ext>
            </a:extLst>
          </p:cNvPr>
          <p:cNvSpPr txBox="1"/>
          <p:nvPr/>
        </p:nvSpPr>
        <p:spPr>
          <a:xfrm>
            <a:off x="1432874" y="4920792"/>
            <a:ext cx="5891753" cy="1477328"/>
          </a:xfrm>
          <a:prstGeom prst="rect">
            <a:avLst/>
          </a:prstGeom>
          <a:noFill/>
        </p:spPr>
        <p:txBody>
          <a:bodyPr wrap="square" rtlCol="0">
            <a:spAutoFit/>
          </a:bodyPr>
          <a:lstStyle/>
          <a:p>
            <a:r>
              <a:rPr lang="en-US" dirty="0"/>
              <a:t>Find above ICD 10 codes: </a:t>
            </a:r>
          </a:p>
          <a:p>
            <a:pPr marL="285750" indent="-285750">
              <a:buFont typeface="Arial" panose="020B0604020202020204" pitchFamily="34" charset="0"/>
              <a:buChar char="•"/>
            </a:pPr>
            <a:r>
              <a:rPr lang="en-US" dirty="0"/>
              <a:t>Please find these on your ICD10 browser:</a:t>
            </a:r>
            <a:br>
              <a:rPr lang="en-US" dirty="0"/>
            </a:br>
            <a:r>
              <a:rPr lang="en-US" dirty="0"/>
              <a:t> </a:t>
            </a:r>
            <a:r>
              <a:rPr lang="en-US" dirty="0">
                <a:hlinkClick r:id="rId3"/>
              </a:rPr>
              <a:t>https://icd.who.int/browse10/2019/en</a:t>
            </a:r>
            <a:r>
              <a:rPr lang="en-US" dirty="0"/>
              <a:t> (WHO)</a:t>
            </a:r>
            <a:br>
              <a:rPr lang="en-US" dirty="0"/>
            </a:br>
            <a:r>
              <a:rPr lang="en-US" dirty="0">
                <a:hlinkClick r:id="rId4"/>
              </a:rPr>
              <a:t>https://icd10cmtool.cdc.gov/</a:t>
            </a:r>
            <a:r>
              <a:rPr lang="en-US" dirty="0"/>
              <a:t> (CDC)</a:t>
            </a:r>
          </a:p>
          <a:p>
            <a:endParaRPr lang="en-US" dirty="0"/>
          </a:p>
        </p:txBody>
      </p:sp>
      <p:pic>
        <p:nvPicPr>
          <p:cNvPr id="3" name="Picture 2">
            <a:extLst>
              <a:ext uri="{FF2B5EF4-FFF2-40B4-BE49-F238E27FC236}">
                <a16:creationId xmlns:a16="http://schemas.microsoft.com/office/drawing/2014/main" id="{D0C51F9B-9540-4CBB-83C5-7CDC631E5A85}"/>
              </a:ext>
            </a:extLst>
          </p:cNvPr>
          <p:cNvPicPr>
            <a:picLocks noChangeAspect="1"/>
          </p:cNvPicPr>
          <p:nvPr/>
        </p:nvPicPr>
        <p:blipFill>
          <a:blip r:embed="rId5"/>
          <a:stretch>
            <a:fillRect/>
          </a:stretch>
        </p:blipFill>
        <p:spPr>
          <a:xfrm>
            <a:off x="8955464" y="225211"/>
            <a:ext cx="3091992" cy="5044373"/>
          </a:xfrm>
          <a:prstGeom prst="rect">
            <a:avLst/>
          </a:prstGeom>
        </p:spPr>
      </p:pic>
    </p:spTree>
    <p:extLst>
      <p:ext uri="{BB962C8B-B14F-4D97-AF65-F5344CB8AC3E}">
        <p14:creationId xmlns:p14="http://schemas.microsoft.com/office/powerpoint/2010/main" val="283337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altLang="en-US" dirty="0"/>
              <a:t>ICD-10-CM Code Structure</a:t>
            </a:r>
          </a:p>
        </p:txBody>
      </p:sp>
      <p:sp>
        <p:nvSpPr>
          <p:cNvPr id="3584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F2206729-6F35-4172-BE71-FA74AA7E9B0D}" type="slidenum">
              <a:rPr lang="en-US" altLang="en-US" sz="1000">
                <a:solidFill>
                  <a:srgbClr val="000000"/>
                </a:solidFill>
              </a:rPr>
              <a:pPr eaLnBrk="1" hangingPunct="1"/>
              <a:t>27</a:t>
            </a:fld>
            <a:endParaRPr lang="en-US" altLang="en-US" sz="1000">
              <a:solidFill>
                <a:srgbClr val="000000"/>
              </a:solidFill>
            </a:endParaRPr>
          </a:p>
        </p:txBody>
      </p:sp>
      <p:sp>
        <p:nvSpPr>
          <p:cNvPr id="6" name="Down Arrow 5"/>
          <p:cNvSpPr>
            <a:spLocks noChangeArrowheads="1"/>
          </p:cNvSpPr>
          <p:nvPr/>
        </p:nvSpPr>
        <p:spPr bwMode="auto">
          <a:xfrm>
            <a:off x="3506789" y="2484438"/>
            <a:ext cx="484187" cy="977900"/>
          </a:xfrm>
          <a:prstGeom prst="downArrow">
            <a:avLst>
              <a:gd name="adj1" fmla="val 50000"/>
              <a:gd name="adj2" fmla="val 49996"/>
            </a:avLst>
          </a:prstGeom>
          <a:solidFill>
            <a:srgbClr val="C00000"/>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endParaRPr lang="en-US" altLang="en-US" sz="1800">
              <a:solidFill>
                <a:srgbClr val="FFFFFF"/>
              </a:solidFill>
            </a:endParaRPr>
          </a:p>
        </p:txBody>
      </p:sp>
      <p:sp>
        <p:nvSpPr>
          <p:cNvPr id="7" name="Down Arrow 6"/>
          <p:cNvSpPr>
            <a:spLocks noChangeArrowheads="1"/>
          </p:cNvSpPr>
          <p:nvPr/>
        </p:nvSpPr>
        <p:spPr bwMode="auto">
          <a:xfrm>
            <a:off x="7021514" y="2424114"/>
            <a:ext cx="485775" cy="1127125"/>
          </a:xfrm>
          <a:prstGeom prst="downArrow">
            <a:avLst>
              <a:gd name="adj1" fmla="val 50000"/>
              <a:gd name="adj2" fmla="val 50004"/>
            </a:avLst>
          </a:prstGeom>
          <a:solidFill>
            <a:srgbClr val="77933C"/>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endParaRPr lang="en-US" altLang="en-US" sz="1800">
              <a:solidFill>
                <a:srgbClr val="FFFFFF"/>
              </a:solidFill>
            </a:endParaRPr>
          </a:p>
        </p:txBody>
      </p:sp>
      <p:sp>
        <p:nvSpPr>
          <p:cNvPr id="9" name="Down Arrow 8"/>
          <p:cNvSpPr>
            <a:spLocks noChangeArrowheads="1"/>
          </p:cNvSpPr>
          <p:nvPr/>
        </p:nvSpPr>
        <p:spPr bwMode="auto">
          <a:xfrm>
            <a:off x="9466264" y="2424114"/>
            <a:ext cx="484187" cy="1944687"/>
          </a:xfrm>
          <a:prstGeom prst="downArrow">
            <a:avLst>
              <a:gd name="adj1" fmla="val 50000"/>
              <a:gd name="adj2" fmla="val 50000"/>
            </a:avLst>
          </a:prstGeom>
          <a:solidFill>
            <a:schemeClr val="tx1"/>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endParaRPr lang="en-US" altLang="en-US" sz="1800">
              <a:solidFill>
                <a:srgbClr val="FFFFFF"/>
              </a:solidFill>
            </a:endParaRPr>
          </a:p>
        </p:txBody>
      </p:sp>
      <p:sp>
        <p:nvSpPr>
          <p:cNvPr id="35846" name="TextBox 9"/>
          <p:cNvSpPr txBox="1">
            <a:spLocks noChangeArrowheads="1"/>
          </p:cNvSpPr>
          <p:nvPr/>
        </p:nvSpPr>
        <p:spPr bwMode="auto">
          <a:xfrm>
            <a:off x="2668588" y="3551239"/>
            <a:ext cx="2151062"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2200"/>
              <a:t>Category</a:t>
            </a:r>
          </a:p>
          <a:p>
            <a:pPr algn="ctr" eaLnBrk="1" hangingPunct="1"/>
            <a:r>
              <a:rPr lang="en-US" altLang="en-US" sz="2200" b="1">
                <a:solidFill>
                  <a:srgbClr val="C00000"/>
                </a:solidFill>
              </a:rPr>
              <a:t>first three</a:t>
            </a:r>
          </a:p>
          <a:p>
            <a:pPr algn="ctr" eaLnBrk="1" hangingPunct="1"/>
            <a:r>
              <a:rPr lang="en-US" altLang="en-US" sz="2200"/>
              <a:t>characters </a:t>
            </a:r>
          </a:p>
        </p:txBody>
      </p:sp>
      <p:sp>
        <p:nvSpPr>
          <p:cNvPr id="11" name="TextBox 10"/>
          <p:cNvSpPr txBox="1"/>
          <p:nvPr/>
        </p:nvSpPr>
        <p:spPr>
          <a:xfrm>
            <a:off x="5602289" y="3636964"/>
            <a:ext cx="3286125" cy="1108075"/>
          </a:xfrm>
          <a:prstGeom prst="rect">
            <a:avLst/>
          </a:prstGeom>
          <a:noFill/>
        </p:spPr>
        <p:txBody>
          <a:bodyPr>
            <a:spAutoFit/>
          </a:bodyPr>
          <a:lstStyle/>
          <a:p>
            <a:pPr algn="ctr">
              <a:defRPr/>
            </a:pPr>
            <a:r>
              <a:rPr lang="en-US" sz="2200" b="1" dirty="0">
                <a:solidFill>
                  <a:schemeClr val="accent3">
                    <a:lumMod val="50000"/>
                  </a:schemeClr>
                </a:solidFill>
              </a:rPr>
              <a:t>Etiology, anatomic site, severity, fourth, fifth, sixth </a:t>
            </a:r>
            <a:r>
              <a:rPr lang="en-US" sz="2200" dirty="0"/>
              <a:t>characters (if applicable)</a:t>
            </a:r>
          </a:p>
        </p:txBody>
      </p:sp>
      <p:sp>
        <p:nvSpPr>
          <p:cNvPr id="35848" name="TextBox 12"/>
          <p:cNvSpPr txBox="1">
            <a:spLocks noChangeArrowheads="1"/>
          </p:cNvSpPr>
          <p:nvPr/>
        </p:nvSpPr>
        <p:spPr bwMode="auto">
          <a:xfrm>
            <a:off x="8664576" y="4533901"/>
            <a:ext cx="1827213"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2200"/>
              <a:t>Extension</a:t>
            </a:r>
          </a:p>
          <a:p>
            <a:pPr algn="ctr" eaLnBrk="1" hangingPunct="1"/>
            <a:r>
              <a:rPr lang="en-US" altLang="en-US" sz="2200" b="1"/>
              <a:t>seventh</a:t>
            </a:r>
          </a:p>
          <a:p>
            <a:pPr algn="ctr" eaLnBrk="1" hangingPunct="1"/>
            <a:r>
              <a:rPr lang="en-US" altLang="en-US" sz="2200"/>
              <a:t>character</a:t>
            </a:r>
          </a:p>
          <a:p>
            <a:pPr algn="ctr" eaLnBrk="1" hangingPunct="1"/>
            <a:r>
              <a:rPr lang="en-US" altLang="en-US" sz="2200"/>
              <a:t>(if applicable)</a:t>
            </a:r>
          </a:p>
        </p:txBody>
      </p:sp>
      <p:graphicFrame>
        <p:nvGraphicFramePr>
          <p:cNvPr id="12" name="Table 11"/>
          <p:cNvGraphicFramePr>
            <a:graphicFrameLocks noGrp="1"/>
          </p:cNvGraphicFramePr>
          <p:nvPr/>
        </p:nvGraphicFramePr>
        <p:xfrm>
          <a:off x="1960564" y="1397000"/>
          <a:ext cx="8229599" cy="685800"/>
        </p:xfrm>
        <a:graphic>
          <a:graphicData uri="http://schemas.openxmlformats.org/drawingml/2006/table">
            <a:tbl>
              <a:tblPr firstRow="1" bandRow="1">
                <a:tableStyleId>{5C22544A-7EE6-4342-B048-85BDC9FD1C3A}</a:tableStyleId>
              </a:tblPr>
              <a:tblGrid>
                <a:gridCol w="1175657">
                  <a:extLst>
                    <a:ext uri="{9D8B030D-6E8A-4147-A177-3AD203B41FA5}">
                      <a16:colId xmlns:a16="http://schemas.microsoft.com/office/drawing/2014/main" val="20000"/>
                    </a:ext>
                  </a:extLst>
                </a:gridCol>
                <a:gridCol w="1175657">
                  <a:extLst>
                    <a:ext uri="{9D8B030D-6E8A-4147-A177-3AD203B41FA5}">
                      <a16:colId xmlns:a16="http://schemas.microsoft.com/office/drawing/2014/main" val="20001"/>
                    </a:ext>
                  </a:extLst>
                </a:gridCol>
                <a:gridCol w="1175657">
                  <a:extLst>
                    <a:ext uri="{9D8B030D-6E8A-4147-A177-3AD203B41FA5}">
                      <a16:colId xmlns:a16="http://schemas.microsoft.com/office/drawing/2014/main" val="20002"/>
                    </a:ext>
                  </a:extLst>
                </a:gridCol>
                <a:gridCol w="1175657">
                  <a:extLst>
                    <a:ext uri="{9D8B030D-6E8A-4147-A177-3AD203B41FA5}">
                      <a16:colId xmlns:a16="http://schemas.microsoft.com/office/drawing/2014/main" val="20003"/>
                    </a:ext>
                  </a:extLst>
                </a:gridCol>
                <a:gridCol w="1175657">
                  <a:extLst>
                    <a:ext uri="{9D8B030D-6E8A-4147-A177-3AD203B41FA5}">
                      <a16:colId xmlns:a16="http://schemas.microsoft.com/office/drawing/2014/main" val="20004"/>
                    </a:ext>
                  </a:extLst>
                </a:gridCol>
                <a:gridCol w="1175657">
                  <a:extLst>
                    <a:ext uri="{9D8B030D-6E8A-4147-A177-3AD203B41FA5}">
                      <a16:colId xmlns:a16="http://schemas.microsoft.com/office/drawing/2014/main" val="20005"/>
                    </a:ext>
                  </a:extLst>
                </a:gridCol>
                <a:gridCol w="1175657">
                  <a:extLst>
                    <a:ext uri="{9D8B030D-6E8A-4147-A177-3AD203B41FA5}">
                      <a16:colId xmlns:a16="http://schemas.microsoft.com/office/drawing/2014/main" val="20006"/>
                    </a:ext>
                  </a:extLst>
                </a:gridCol>
              </a:tblGrid>
              <a:tr h="685800">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a:p>
                  </a:txBody>
                  <a:tcPr>
                    <a:solidFill>
                      <a:schemeClr val="accent3">
                        <a:lumMod val="75000"/>
                      </a:schemeClr>
                    </a:solidFill>
                  </a:tcPr>
                </a:tc>
                <a:tc>
                  <a:txBody>
                    <a:bodyPr/>
                    <a:lstStyle/>
                    <a:p>
                      <a:endParaRPr lang="en-US"/>
                    </a:p>
                  </a:txBody>
                  <a:tcPr>
                    <a:solidFill>
                      <a:schemeClr val="accent3">
                        <a:lumMod val="75000"/>
                      </a:schemeClr>
                    </a:solidFill>
                  </a:tcPr>
                </a:tc>
                <a:tc>
                  <a:txBody>
                    <a:bodyPr/>
                    <a:lstStyle/>
                    <a:p>
                      <a:endParaRPr lang="en-US" dirty="0"/>
                    </a:p>
                  </a:txBody>
                  <a:tcPr>
                    <a:solidFill>
                      <a:schemeClr val="accent3">
                        <a:lumMod val="75000"/>
                      </a:schemeClr>
                    </a:solidFill>
                  </a:tcPr>
                </a:tc>
                <a:tc>
                  <a:txBody>
                    <a:bodyPr/>
                    <a:lstStyle/>
                    <a:p>
                      <a:endParaRPr lang="en-US" dirty="0"/>
                    </a:p>
                  </a:txBody>
                  <a:tcPr>
                    <a:solidFill>
                      <a:schemeClr val="tx1"/>
                    </a:solidFill>
                  </a:tcPr>
                </a:tc>
                <a:extLst>
                  <a:ext uri="{0D108BD9-81ED-4DB2-BD59-A6C34878D82A}">
                    <a16:rowId xmlns:a16="http://schemas.microsoft.com/office/drawing/2014/main" val="10000"/>
                  </a:ext>
                </a:extLst>
              </a:tr>
            </a:tbl>
          </a:graphicData>
        </a:graphic>
      </p:graphicFrame>
      <p:sp>
        <p:nvSpPr>
          <p:cNvPr id="35867" name="TextBox 14"/>
          <p:cNvSpPr txBox="1">
            <a:spLocks noChangeArrowheads="1"/>
          </p:cNvSpPr>
          <p:nvPr/>
        </p:nvSpPr>
        <p:spPr bwMode="auto">
          <a:xfrm>
            <a:off x="2327275" y="4779963"/>
            <a:ext cx="2794000" cy="646112"/>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b="1">
                <a:solidFill>
                  <a:srgbClr val="C00000"/>
                </a:solidFill>
              </a:rPr>
              <a:t>M84  Disorder of continuity </a:t>
            </a:r>
          </a:p>
          <a:p>
            <a:pPr eaLnBrk="1" hangingPunct="1"/>
            <a:r>
              <a:rPr lang="en-US" altLang="en-US" sz="1800" b="1">
                <a:solidFill>
                  <a:srgbClr val="C00000"/>
                </a:solidFill>
              </a:rPr>
              <a:t>          of bone</a:t>
            </a:r>
            <a:endParaRPr lang="en-US" altLang="en-US" sz="1800">
              <a:solidFill>
                <a:srgbClr val="C00000"/>
              </a:solidFill>
            </a:endParaRPr>
          </a:p>
        </p:txBody>
      </p:sp>
      <p:sp>
        <p:nvSpPr>
          <p:cNvPr id="16" name="TextBox 15"/>
          <p:cNvSpPr txBox="1"/>
          <p:nvPr/>
        </p:nvSpPr>
        <p:spPr>
          <a:xfrm>
            <a:off x="5773739" y="4795838"/>
            <a:ext cx="2890837" cy="646112"/>
          </a:xfrm>
          <a:prstGeom prst="rect">
            <a:avLst/>
          </a:prstGeom>
          <a:noFill/>
          <a:ln>
            <a:solidFill>
              <a:schemeClr val="accent3">
                <a:lumMod val="50000"/>
              </a:schemeClr>
            </a:solidFill>
          </a:ln>
        </p:spPr>
        <p:txBody>
          <a:bodyPr>
            <a:spAutoFit/>
          </a:bodyPr>
          <a:lstStyle/>
          <a:p>
            <a:pPr>
              <a:defRPr/>
            </a:pPr>
            <a:r>
              <a:rPr lang="en-US" b="1" dirty="0">
                <a:solidFill>
                  <a:schemeClr val="accent3">
                    <a:lumMod val="50000"/>
                  </a:schemeClr>
                </a:solidFill>
              </a:rPr>
              <a:t>M84.311-   Stress fracture, </a:t>
            </a:r>
          </a:p>
          <a:p>
            <a:pPr>
              <a:defRPr/>
            </a:pPr>
            <a:r>
              <a:rPr lang="en-US" b="1" dirty="0">
                <a:solidFill>
                  <a:schemeClr val="accent3">
                    <a:lumMod val="50000"/>
                  </a:schemeClr>
                </a:solidFill>
              </a:rPr>
              <a:t>                    right shoulder</a:t>
            </a:r>
            <a:endParaRPr lang="en-US" dirty="0"/>
          </a:p>
        </p:txBody>
      </p:sp>
      <p:sp>
        <p:nvSpPr>
          <p:cNvPr id="35869" name="TextBox 16"/>
          <p:cNvSpPr txBox="1">
            <a:spLocks noChangeArrowheads="1"/>
          </p:cNvSpPr>
          <p:nvPr/>
        </p:nvSpPr>
        <p:spPr bwMode="auto">
          <a:xfrm>
            <a:off x="7205664" y="6105526"/>
            <a:ext cx="3468687" cy="6461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b="1"/>
              <a:t>M84.311A  Stress fracture, right   </a:t>
            </a:r>
          </a:p>
          <a:p>
            <a:pPr eaLnBrk="1" hangingPunct="1"/>
            <a:r>
              <a:rPr lang="en-US" altLang="en-US" sz="1800" b="1"/>
              <a:t>           shoulder; initial  encounter</a:t>
            </a:r>
            <a:endParaRPr lang="en-US" altLang="en-US" sz="1800"/>
          </a:p>
        </p:txBody>
      </p:sp>
      <p:sp>
        <p:nvSpPr>
          <p:cNvPr id="2" name="TextBox 1">
            <a:extLst>
              <a:ext uri="{FF2B5EF4-FFF2-40B4-BE49-F238E27FC236}">
                <a16:creationId xmlns:a16="http://schemas.microsoft.com/office/drawing/2014/main" id="{8A7B62FA-2E9F-4405-8FA8-1101F25E64BA}"/>
              </a:ext>
            </a:extLst>
          </p:cNvPr>
          <p:cNvSpPr txBox="1"/>
          <p:nvPr/>
        </p:nvSpPr>
        <p:spPr>
          <a:xfrm>
            <a:off x="292231" y="2484438"/>
            <a:ext cx="1949318" cy="1754326"/>
          </a:xfrm>
          <a:prstGeom prst="rect">
            <a:avLst/>
          </a:prstGeom>
          <a:noFill/>
        </p:spPr>
        <p:txBody>
          <a:bodyPr wrap="square" rtlCol="0">
            <a:spAutoFit/>
          </a:bodyPr>
          <a:lstStyle/>
          <a:p>
            <a:r>
              <a:rPr lang="en-US" b="1" dirty="0"/>
              <a:t>International Classification of Diseases, 10th Revision, Clinical Modification</a:t>
            </a:r>
            <a:r>
              <a:rPr lang="en-US" dirty="0"/>
              <a:t> (ICD-10-CM) </a:t>
            </a:r>
          </a:p>
        </p:txBody>
      </p:sp>
    </p:spTree>
    <p:extLst>
      <p:ext uri="{BB962C8B-B14F-4D97-AF65-F5344CB8AC3E}">
        <p14:creationId xmlns:p14="http://schemas.microsoft.com/office/powerpoint/2010/main" val="1039841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287815"/>
            <a:ext cx="7715250" cy="1143000"/>
          </a:xfrm>
        </p:spPr>
        <p:txBody>
          <a:bodyPr vert="horz" wrap="square" lIns="91440" tIns="45720" rIns="91440" bIns="45720" numCol="1" rtlCol="0" anchor="ctr" anchorCtr="0" compatLnSpc="1">
            <a:prstTxWarp prst="textNoShape">
              <a:avLst/>
            </a:prstTxWarp>
            <a:normAutofit/>
          </a:bodyPr>
          <a:lstStyle/>
          <a:p>
            <a:r>
              <a:rPr lang="en-US" altLang="en-US" sz="3900" dirty="0">
                <a:effectLst>
                  <a:outerShdw blurRad="38100" dist="38100" dir="2700000" algn="tl">
                    <a:srgbClr val="C0C0C0"/>
                  </a:outerShdw>
                </a:effectLst>
              </a:rPr>
              <a:t>ICD-10-CM (diagnosis) Code Format</a:t>
            </a:r>
          </a:p>
        </p:txBody>
      </p:sp>
      <p:sp>
        <p:nvSpPr>
          <p:cNvPr id="5" name="TextBox 4"/>
          <p:cNvSpPr txBox="1"/>
          <p:nvPr/>
        </p:nvSpPr>
        <p:spPr>
          <a:xfrm>
            <a:off x="2590800" y="2971800"/>
            <a:ext cx="990600" cy="1200150"/>
          </a:xfrm>
          <a:prstGeom prst="rect">
            <a:avLst/>
          </a:prstGeom>
          <a:solidFill>
            <a:schemeClr val="accent1">
              <a:lumMod val="40000"/>
              <a:lumOff val="60000"/>
            </a:schemeClr>
          </a:solidFill>
          <a:ln>
            <a:solidFill>
              <a:schemeClr val="tx1"/>
            </a:solidFill>
          </a:ln>
        </p:spPr>
        <p:txBody>
          <a:bodyPr>
            <a:spAutoFit/>
          </a:bodyPr>
          <a:lstStyle/>
          <a:p>
            <a:pPr algn="ctr">
              <a:defRPr/>
            </a:pPr>
            <a:r>
              <a:rPr lang="en-US" sz="7200" dirty="0"/>
              <a:t>S</a:t>
            </a:r>
            <a:endParaRPr lang="en-US" dirty="0"/>
          </a:p>
        </p:txBody>
      </p:sp>
      <p:sp>
        <p:nvSpPr>
          <p:cNvPr id="6" name="TextBox 5"/>
          <p:cNvSpPr txBox="1"/>
          <p:nvPr/>
        </p:nvSpPr>
        <p:spPr>
          <a:xfrm>
            <a:off x="3581400" y="2971800"/>
            <a:ext cx="990600" cy="1200150"/>
          </a:xfrm>
          <a:prstGeom prst="rect">
            <a:avLst/>
          </a:prstGeom>
          <a:solidFill>
            <a:schemeClr val="accent1">
              <a:lumMod val="40000"/>
              <a:lumOff val="60000"/>
            </a:schemeClr>
          </a:solidFill>
          <a:ln>
            <a:solidFill>
              <a:schemeClr val="tx1"/>
            </a:solidFill>
          </a:ln>
        </p:spPr>
        <p:txBody>
          <a:bodyPr>
            <a:spAutoFit/>
          </a:bodyPr>
          <a:lstStyle/>
          <a:p>
            <a:pPr algn="ctr">
              <a:defRPr/>
            </a:pPr>
            <a:r>
              <a:rPr lang="en-US" sz="7200" dirty="0"/>
              <a:t>3</a:t>
            </a:r>
            <a:endParaRPr lang="en-US" dirty="0"/>
          </a:p>
        </p:txBody>
      </p:sp>
      <p:sp>
        <p:nvSpPr>
          <p:cNvPr id="7" name="TextBox 6"/>
          <p:cNvSpPr txBox="1"/>
          <p:nvPr/>
        </p:nvSpPr>
        <p:spPr>
          <a:xfrm>
            <a:off x="4572000" y="2971800"/>
            <a:ext cx="990600" cy="1200150"/>
          </a:xfrm>
          <a:prstGeom prst="rect">
            <a:avLst/>
          </a:prstGeom>
          <a:solidFill>
            <a:schemeClr val="accent1">
              <a:lumMod val="40000"/>
              <a:lumOff val="60000"/>
            </a:schemeClr>
          </a:solidFill>
          <a:ln>
            <a:solidFill>
              <a:schemeClr val="tx1"/>
            </a:solidFill>
          </a:ln>
        </p:spPr>
        <p:txBody>
          <a:bodyPr>
            <a:spAutoFit/>
          </a:bodyPr>
          <a:lstStyle/>
          <a:p>
            <a:pPr algn="ctr">
              <a:defRPr/>
            </a:pPr>
            <a:r>
              <a:rPr lang="en-US" sz="7200" dirty="0"/>
              <a:t>2</a:t>
            </a:r>
            <a:endParaRPr lang="en-US" dirty="0"/>
          </a:p>
        </p:txBody>
      </p:sp>
      <p:sp>
        <p:nvSpPr>
          <p:cNvPr id="8" name="Rectangle 7"/>
          <p:cNvSpPr/>
          <p:nvPr/>
        </p:nvSpPr>
        <p:spPr>
          <a:xfrm>
            <a:off x="5791200" y="3962400"/>
            <a:ext cx="762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p:cNvSpPr txBox="1"/>
          <p:nvPr/>
        </p:nvSpPr>
        <p:spPr>
          <a:xfrm>
            <a:off x="6096000" y="2971800"/>
            <a:ext cx="990600" cy="1200150"/>
          </a:xfrm>
          <a:prstGeom prst="rect">
            <a:avLst/>
          </a:prstGeom>
          <a:solidFill>
            <a:schemeClr val="accent1">
              <a:lumMod val="40000"/>
              <a:lumOff val="60000"/>
            </a:schemeClr>
          </a:solidFill>
          <a:ln>
            <a:solidFill>
              <a:schemeClr val="tx1"/>
            </a:solidFill>
          </a:ln>
        </p:spPr>
        <p:txBody>
          <a:bodyPr>
            <a:spAutoFit/>
          </a:bodyPr>
          <a:lstStyle/>
          <a:p>
            <a:pPr algn="ctr">
              <a:defRPr/>
            </a:pPr>
            <a:r>
              <a:rPr lang="en-US" sz="7200" dirty="0"/>
              <a:t>0</a:t>
            </a:r>
            <a:endParaRPr lang="en-US" dirty="0"/>
          </a:p>
        </p:txBody>
      </p:sp>
      <p:sp>
        <p:nvSpPr>
          <p:cNvPr id="10" name="TextBox 9"/>
          <p:cNvSpPr txBox="1"/>
          <p:nvPr/>
        </p:nvSpPr>
        <p:spPr>
          <a:xfrm>
            <a:off x="7086600" y="2971800"/>
            <a:ext cx="990600" cy="1200150"/>
          </a:xfrm>
          <a:prstGeom prst="rect">
            <a:avLst/>
          </a:prstGeom>
          <a:solidFill>
            <a:schemeClr val="accent1">
              <a:lumMod val="40000"/>
              <a:lumOff val="60000"/>
            </a:schemeClr>
          </a:solidFill>
          <a:ln>
            <a:solidFill>
              <a:schemeClr val="tx1"/>
            </a:solidFill>
          </a:ln>
        </p:spPr>
        <p:txBody>
          <a:bodyPr>
            <a:spAutoFit/>
          </a:bodyPr>
          <a:lstStyle/>
          <a:p>
            <a:pPr algn="ctr">
              <a:defRPr/>
            </a:pPr>
            <a:r>
              <a:rPr lang="en-US" sz="7200" dirty="0">
                <a:latin typeface="Arial" pitchFamily="34" charset="0"/>
                <a:cs typeface="Arial" pitchFamily="34" charset="0"/>
              </a:rPr>
              <a:t>1</a:t>
            </a:r>
            <a:endParaRPr lang="en-US" dirty="0">
              <a:latin typeface="Arial" pitchFamily="34" charset="0"/>
              <a:cs typeface="Arial" pitchFamily="34" charset="0"/>
            </a:endParaRPr>
          </a:p>
        </p:txBody>
      </p:sp>
      <p:sp>
        <p:nvSpPr>
          <p:cNvPr id="12" name="TextBox 11"/>
          <p:cNvSpPr txBox="1"/>
          <p:nvPr/>
        </p:nvSpPr>
        <p:spPr>
          <a:xfrm>
            <a:off x="8077200" y="2971800"/>
            <a:ext cx="990600" cy="1200150"/>
          </a:xfrm>
          <a:prstGeom prst="rect">
            <a:avLst/>
          </a:prstGeom>
          <a:solidFill>
            <a:schemeClr val="accent1">
              <a:lumMod val="40000"/>
              <a:lumOff val="60000"/>
            </a:schemeClr>
          </a:solidFill>
          <a:ln>
            <a:solidFill>
              <a:schemeClr val="tx1"/>
            </a:solidFill>
          </a:ln>
        </p:spPr>
        <p:txBody>
          <a:bodyPr>
            <a:spAutoFit/>
          </a:bodyPr>
          <a:lstStyle/>
          <a:p>
            <a:pPr algn="ctr">
              <a:defRPr/>
            </a:pPr>
            <a:r>
              <a:rPr lang="en-US" sz="7200" dirty="0"/>
              <a:t>0</a:t>
            </a:r>
            <a:endParaRPr lang="en-US" dirty="0"/>
          </a:p>
        </p:txBody>
      </p:sp>
      <p:sp>
        <p:nvSpPr>
          <p:cNvPr id="13" name="TextBox 12"/>
          <p:cNvSpPr txBox="1"/>
          <p:nvPr/>
        </p:nvSpPr>
        <p:spPr>
          <a:xfrm>
            <a:off x="9372600" y="2971800"/>
            <a:ext cx="990600" cy="1200150"/>
          </a:xfrm>
          <a:prstGeom prst="rect">
            <a:avLst/>
          </a:prstGeom>
          <a:solidFill>
            <a:schemeClr val="accent1">
              <a:lumMod val="40000"/>
              <a:lumOff val="60000"/>
            </a:schemeClr>
          </a:solidFill>
          <a:ln>
            <a:solidFill>
              <a:schemeClr val="tx1"/>
            </a:solidFill>
          </a:ln>
        </p:spPr>
        <p:txBody>
          <a:bodyPr>
            <a:spAutoFit/>
          </a:bodyPr>
          <a:lstStyle/>
          <a:p>
            <a:pPr algn="ctr">
              <a:defRPr/>
            </a:pPr>
            <a:r>
              <a:rPr lang="en-US" sz="7200" dirty="0"/>
              <a:t>A</a:t>
            </a:r>
            <a:endParaRPr lang="en-US" dirty="0"/>
          </a:p>
        </p:txBody>
      </p:sp>
      <p:sp>
        <p:nvSpPr>
          <p:cNvPr id="14346" name="TextBox 13"/>
          <p:cNvSpPr txBox="1">
            <a:spLocks noChangeArrowheads="1"/>
          </p:cNvSpPr>
          <p:nvPr/>
        </p:nvSpPr>
        <p:spPr bwMode="auto">
          <a:xfrm>
            <a:off x="2514600" y="1905001"/>
            <a:ext cx="12954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0"/>
                <a:ea typeface="ヒラギノ角ゴ Pro W3" pitchFamily="124" charset="-128"/>
              </a:defRPr>
            </a:lvl1pPr>
            <a:lvl2pPr marL="742950" indent="-285750">
              <a:defRPr>
                <a:solidFill>
                  <a:schemeClr val="tx1"/>
                </a:solidFill>
                <a:latin typeface="Gill Sans MT" panose="020B0502020104020203" pitchFamily="34" charset="0"/>
                <a:ea typeface="ヒラギノ角ゴ Pro W3" pitchFamily="124" charset="-128"/>
              </a:defRPr>
            </a:lvl2pPr>
            <a:lvl3pPr marL="1143000" indent="-228600">
              <a:defRPr>
                <a:solidFill>
                  <a:schemeClr val="tx1"/>
                </a:solidFill>
                <a:latin typeface="Gill Sans MT" panose="020B0502020104020203" pitchFamily="34" charset="0"/>
                <a:ea typeface="ヒラギノ角ゴ Pro W3" pitchFamily="124" charset="-128"/>
              </a:defRPr>
            </a:lvl3pPr>
            <a:lvl4pPr marL="1600200" indent="-228600">
              <a:defRPr>
                <a:solidFill>
                  <a:schemeClr val="tx1"/>
                </a:solidFill>
                <a:latin typeface="Gill Sans MT" panose="020B0502020104020203" pitchFamily="34" charset="0"/>
                <a:ea typeface="ヒラギノ角ゴ Pro W3" pitchFamily="124" charset="-128"/>
              </a:defRPr>
            </a:lvl4pPr>
            <a:lvl5pPr marL="2057400" indent="-228600">
              <a:defRPr>
                <a:solidFill>
                  <a:schemeClr val="tx1"/>
                </a:solidFill>
                <a:latin typeface="Gill Sans MT" panose="020B0502020104020203" pitchFamily="34" charset="0"/>
                <a:ea typeface="ヒラギノ角ゴ Pro W3" pitchFamily="124" charset="-128"/>
              </a:defRPr>
            </a:lvl5pPr>
            <a:lvl6pPr marL="25146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6pPr>
            <a:lvl7pPr marL="29718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7pPr>
            <a:lvl8pPr marL="34290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8pPr>
            <a:lvl9pPr marL="38862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9pPr>
          </a:lstStyle>
          <a:p>
            <a:pPr algn="ctr"/>
            <a:r>
              <a:rPr lang="en-US" altLang="en-US" dirty="0"/>
              <a:t>Alpha </a:t>
            </a:r>
          </a:p>
          <a:p>
            <a:pPr algn="ctr"/>
            <a:r>
              <a:rPr lang="en-US" altLang="en-US" dirty="0"/>
              <a:t>(except U, Chapter)</a:t>
            </a:r>
          </a:p>
        </p:txBody>
      </p:sp>
      <p:cxnSp>
        <p:nvCxnSpPr>
          <p:cNvPr id="16" name="Straight Arrow Connector 15"/>
          <p:cNvCxnSpPr>
            <a:stCxn id="14346" idx="2"/>
            <a:endCxn id="5" idx="0"/>
          </p:cNvCxnSpPr>
          <p:nvPr/>
        </p:nvCxnSpPr>
        <p:spPr>
          <a:xfrm flipH="1">
            <a:off x="3086100" y="2551114"/>
            <a:ext cx="76200" cy="4206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348" name="TextBox 16"/>
          <p:cNvSpPr txBox="1">
            <a:spLocks noChangeArrowheads="1"/>
          </p:cNvSpPr>
          <p:nvPr/>
        </p:nvSpPr>
        <p:spPr bwMode="auto">
          <a:xfrm>
            <a:off x="4648200" y="1600201"/>
            <a:ext cx="3048000" cy="6461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Gill Sans MT" panose="020B0502020104020203" pitchFamily="34" charset="0"/>
                <a:ea typeface="ヒラギノ角ゴ Pro W3" pitchFamily="124" charset="-128"/>
              </a:defRPr>
            </a:lvl1pPr>
            <a:lvl2pPr marL="742950" indent="-285750">
              <a:defRPr>
                <a:solidFill>
                  <a:schemeClr val="tx1"/>
                </a:solidFill>
                <a:latin typeface="Gill Sans MT" panose="020B0502020104020203" pitchFamily="34" charset="0"/>
                <a:ea typeface="ヒラギノ角ゴ Pro W3" pitchFamily="124" charset="-128"/>
              </a:defRPr>
            </a:lvl2pPr>
            <a:lvl3pPr marL="1143000" indent="-228600">
              <a:defRPr>
                <a:solidFill>
                  <a:schemeClr val="tx1"/>
                </a:solidFill>
                <a:latin typeface="Gill Sans MT" panose="020B0502020104020203" pitchFamily="34" charset="0"/>
                <a:ea typeface="ヒラギノ角ゴ Pro W3" pitchFamily="124" charset="-128"/>
              </a:defRPr>
            </a:lvl3pPr>
            <a:lvl4pPr marL="1600200" indent="-228600">
              <a:defRPr>
                <a:solidFill>
                  <a:schemeClr val="tx1"/>
                </a:solidFill>
                <a:latin typeface="Gill Sans MT" panose="020B0502020104020203" pitchFamily="34" charset="0"/>
                <a:ea typeface="ヒラギノ角ゴ Pro W3" pitchFamily="124" charset="-128"/>
              </a:defRPr>
            </a:lvl4pPr>
            <a:lvl5pPr marL="2057400" indent="-228600">
              <a:defRPr>
                <a:solidFill>
                  <a:schemeClr val="tx1"/>
                </a:solidFill>
                <a:latin typeface="Gill Sans MT" panose="020B0502020104020203" pitchFamily="34" charset="0"/>
                <a:ea typeface="ヒラギノ角ゴ Pro W3" pitchFamily="124" charset="-128"/>
              </a:defRPr>
            </a:lvl5pPr>
            <a:lvl6pPr marL="25146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6pPr>
            <a:lvl7pPr marL="29718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7pPr>
            <a:lvl8pPr marL="34290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8pPr>
            <a:lvl9pPr marL="38862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9pPr>
          </a:lstStyle>
          <a:p>
            <a:pPr algn="ctr"/>
            <a:r>
              <a:rPr lang="en-US" altLang="en-US"/>
              <a:t>2</a:t>
            </a:r>
            <a:r>
              <a:rPr lang="en-US" altLang="en-US" baseline="30000"/>
              <a:t>nd</a:t>
            </a:r>
            <a:r>
              <a:rPr lang="en-US" altLang="en-US"/>
              <a:t> – Always Numeric</a:t>
            </a:r>
          </a:p>
          <a:p>
            <a:pPr algn="ctr"/>
            <a:r>
              <a:rPr lang="en-US" altLang="en-US"/>
              <a:t>3</a:t>
            </a:r>
            <a:r>
              <a:rPr lang="en-US" altLang="en-US" baseline="30000"/>
              <a:t>rd</a:t>
            </a:r>
            <a:r>
              <a:rPr lang="en-US" altLang="en-US"/>
              <a:t>-7</a:t>
            </a:r>
            <a:r>
              <a:rPr lang="en-US" altLang="en-US" baseline="30000"/>
              <a:t>th</a:t>
            </a:r>
            <a:r>
              <a:rPr lang="en-US" altLang="en-US"/>
              <a:t> Alpha or Numeric</a:t>
            </a:r>
          </a:p>
        </p:txBody>
      </p:sp>
      <p:sp>
        <p:nvSpPr>
          <p:cNvPr id="14349" name="TextBox 17"/>
          <p:cNvSpPr txBox="1">
            <a:spLocks noChangeArrowheads="1"/>
          </p:cNvSpPr>
          <p:nvPr/>
        </p:nvSpPr>
        <p:spPr bwMode="auto">
          <a:xfrm>
            <a:off x="8763000" y="1828801"/>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0"/>
                <a:ea typeface="ヒラギノ角ゴ Pro W3" pitchFamily="124" charset="-128"/>
              </a:defRPr>
            </a:lvl1pPr>
            <a:lvl2pPr marL="742950" indent="-285750">
              <a:defRPr>
                <a:solidFill>
                  <a:schemeClr val="tx1"/>
                </a:solidFill>
                <a:latin typeface="Gill Sans MT" panose="020B0502020104020203" pitchFamily="34" charset="0"/>
                <a:ea typeface="ヒラギノ角ゴ Pro W3" pitchFamily="124" charset="-128"/>
              </a:defRPr>
            </a:lvl2pPr>
            <a:lvl3pPr marL="1143000" indent="-228600">
              <a:defRPr>
                <a:solidFill>
                  <a:schemeClr val="tx1"/>
                </a:solidFill>
                <a:latin typeface="Gill Sans MT" panose="020B0502020104020203" pitchFamily="34" charset="0"/>
                <a:ea typeface="ヒラギノ角ゴ Pro W3" pitchFamily="124" charset="-128"/>
              </a:defRPr>
            </a:lvl3pPr>
            <a:lvl4pPr marL="1600200" indent="-228600">
              <a:defRPr>
                <a:solidFill>
                  <a:schemeClr val="tx1"/>
                </a:solidFill>
                <a:latin typeface="Gill Sans MT" panose="020B0502020104020203" pitchFamily="34" charset="0"/>
                <a:ea typeface="ヒラギノ角ゴ Pro W3" pitchFamily="124" charset="-128"/>
              </a:defRPr>
            </a:lvl4pPr>
            <a:lvl5pPr marL="2057400" indent="-228600">
              <a:defRPr>
                <a:solidFill>
                  <a:schemeClr val="tx1"/>
                </a:solidFill>
                <a:latin typeface="Gill Sans MT" panose="020B0502020104020203" pitchFamily="34" charset="0"/>
                <a:ea typeface="ヒラギノ角ゴ Pro W3" pitchFamily="124" charset="-128"/>
              </a:defRPr>
            </a:lvl5pPr>
            <a:lvl6pPr marL="25146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6pPr>
            <a:lvl7pPr marL="29718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7pPr>
            <a:lvl8pPr marL="34290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8pPr>
            <a:lvl9pPr marL="38862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9pPr>
          </a:lstStyle>
          <a:p>
            <a:pPr algn="ctr"/>
            <a:r>
              <a:rPr lang="en-US" altLang="en-US"/>
              <a:t>Additional Characters</a:t>
            </a:r>
          </a:p>
        </p:txBody>
      </p:sp>
      <p:cxnSp>
        <p:nvCxnSpPr>
          <p:cNvPr id="19" name="Straight Arrow Connector 18"/>
          <p:cNvCxnSpPr>
            <a:stCxn id="14349" idx="2"/>
          </p:cNvCxnSpPr>
          <p:nvPr/>
        </p:nvCxnSpPr>
        <p:spPr>
          <a:xfrm flipH="1">
            <a:off x="8915400" y="2474914"/>
            <a:ext cx="495300" cy="3841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4349" idx="2"/>
          </p:cNvCxnSpPr>
          <p:nvPr/>
        </p:nvCxnSpPr>
        <p:spPr>
          <a:xfrm>
            <a:off x="9410700" y="2474914"/>
            <a:ext cx="495300" cy="4206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124200" y="4267200"/>
            <a:ext cx="0" cy="685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114800" y="4267200"/>
            <a:ext cx="0" cy="685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5181600" y="4267200"/>
            <a:ext cx="0" cy="685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6629400" y="4267200"/>
            <a:ext cx="0" cy="685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620000" y="4267200"/>
            <a:ext cx="0" cy="685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8610600" y="4267200"/>
            <a:ext cx="0" cy="685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9906000" y="4267200"/>
            <a:ext cx="0"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359" name="TextBox 44"/>
          <p:cNvSpPr txBox="1">
            <a:spLocks noChangeArrowheads="1"/>
          </p:cNvSpPr>
          <p:nvPr/>
        </p:nvSpPr>
        <p:spPr bwMode="auto">
          <a:xfrm>
            <a:off x="2819400" y="4953000"/>
            <a:ext cx="2514600" cy="400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Gill Sans MT" panose="020B0502020104020203" pitchFamily="34" charset="0"/>
                <a:ea typeface="ヒラギノ角ゴ Pro W3" pitchFamily="124" charset="-128"/>
              </a:defRPr>
            </a:lvl1pPr>
            <a:lvl2pPr marL="742950" indent="-285750">
              <a:defRPr>
                <a:solidFill>
                  <a:schemeClr val="tx1"/>
                </a:solidFill>
                <a:latin typeface="Gill Sans MT" panose="020B0502020104020203" pitchFamily="34" charset="0"/>
                <a:ea typeface="ヒラギノ角ゴ Pro W3" pitchFamily="124" charset="-128"/>
              </a:defRPr>
            </a:lvl2pPr>
            <a:lvl3pPr marL="1143000" indent="-228600">
              <a:defRPr>
                <a:solidFill>
                  <a:schemeClr val="tx1"/>
                </a:solidFill>
                <a:latin typeface="Gill Sans MT" panose="020B0502020104020203" pitchFamily="34" charset="0"/>
                <a:ea typeface="ヒラギノ角ゴ Pro W3" pitchFamily="124" charset="-128"/>
              </a:defRPr>
            </a:lvl3pPr>
            <a:lvl4pPr marL="1600200" indent="-228600">
              <a:defRPr>
                <a:solidFill>
                  <a:schemeClr val="tx1"/>
                </a:solidFill>
                <a:latin typeface="Gill Sans MT" panose="020B0502020104020203" pitchFamily="34" charset="0"/>
                <a:ea typeface="ヒラギノ角ゴ Pro W3" pitchFamily="124" charset="-128"/>
              </a:defRPr>
            </a:lvl4pPr>
            <a:lvl5pPr marL="2057400" indent="-228600">
              <a:defRPr>
                <a:solidFill>
                  <a:schemeClr val="tx1"/>
                </a:solidFill>
                <a:latin typeface="Gill Sans MT" panose="020B0502020104020203" pitchFamily="34" charset="0"/>
                <a:ea typeface="ヒラギノ角ゴ Pro W3" pitchFamily="124" charset="-128"/>
              </a:defRPr>
            </a:lvl5pPr>
            <a:lvl6pPr marL="25146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6pPr>
            <a:lvl7pPr marL="29718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7pPr>
            <a:lvl8pPr marL="34290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8pPr>
            <a:lvl9pPr marL="38862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9pPr>
          </a:lstStyle>
          <a:p>
            <a:pPr algn="ctr"/>
            <a:r>
              <a:rPr lang="en-US" altLang="en-US" sz="2000" dirty="0"/>
              <a:t>Category</a:t>
            </a:r>
          </a:p>
        </p:txBody>
      </p:sp>
      <p:sp>
        <p:nvSpPr>
          <p:cNvPr id="14360" name="TextBox 45"/>
          <p:cNvSpPr txBox="1">
            <a:spLocks noChangeArrowheads="1"/>
          </p:cNvSpPr>
          <p:nvPr/>
        </p:nvSpPr>
        <p:spPr bwMode="auto">
          <a:xfrm>
            <a:off x="6096000" y="4953001"/>
            <a:ext cx="3048000" cy="708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Gill Sans MT" panose="020B0502020104020203" pitchFamily="34" charset="0"/>
                <a:ea typeface="ヒラギノ角ゴ Pro W3" pitchFamily="124" charset="-128"/>
              </a:defRPr>
            </a:lvl1pPr>
            <a:lvl2pPr marL="742950" indent="-285750">
              <a:defRPr>
                <a:solidFill>
                  <a:schemeClr val="tx1"/>
                </a:solidFill>
                <a:latin typeface="Gill Sans MT" panose="020B0502020104020203" pitchFamily="34" charset="0"/>
                <a:ea typeface="ヒラギノ角ゴ Pro W3" pitchFamily="124" charset="-128"/>
              </a:defRPr>
            </a:lvl2pPr>
            <a:lvl3pPr marL="1143000" indent="-228600">
              <a:defRPr>
                <a:solidFill>
                  <a:schemeClr val="tx1"/>
                </a:solidFill>
                <a:latin typeface="Gill Sans MT" panose="020B0502020104020203" pitchFamily="34" charset="0"/>
                <a:ea typeface="ヒラギノ角ゴ Pro W3" pitchFamily="124" charset="-128"/>
              </a:defRPr>
            </a:lvl3pPr>
            <a:lvl4pPr marL="1600200" indent="-228600">
              <a:defRPr>
                <a:solidFill>
                  <a:schemeClr val="tx1"/>
                </a:solidFill>
                <a:latin typeface="Gill Sans MT" panose="020B0502020104020203" pitchFamily="34" charset="0"/>
                <a:ea typeface="ヒラギノ角ゴ Pro W3" pitchFamily="124" charset="-128"/>
              </a:defRPr>
            </a:lvl4pPr>
            <a:lvl5pPr marL="2057400" indent="-228600">
              <a:defRPr>
                <a:solidFill>
                  <a:schemeClr val="tx1"/>
                </a:solidFill>
                <a:latin typeface="Gill Sans MT" panose="020B0502020104020203" pitchFamily="34" charset="0"/>
                <a:ea typeface="ヒラギノ角ゴ Pro W3" pitchFamily="124" charset="-128"/>
              </a:defRPr>
            </a:lvl5pPr>
            <a:lvl6pPr marL="25146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6pPr>
            <a:lvl7pPr marL="29718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7pPr>
            <a:lvl8pPr marL="34290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8pPr>
            <a:lvl9pPr marL="38862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9pPr>
          </a:lstStyle>
          <a:p>
            <a:pPr algn="ctr"/>
            <a:r>
              <a:rPr lang="en-US" altLang="en-US" sz="2000"/>
              <a:t>Etiology, Anatomic Site, Severity </a:t>
            </a:r>
          </a:p>
        </p:txBody>
      </p:sp>
      <p:sp>
        <p:nvSpPr>
          <p:cNvPr id="14361" name="TextBox 46"/>
          <p:cNvSpPr txBox="1">
            <a:spLocks noChangeArrowheads="1"/>
          </p:cNvSpPr>
          <p:nvPr/>
        </p:nvSpPr>
        <p:spPr bwMode="auto">
          <a:xfrm>
            <a:off x="6934200" y="5867400"/>
            <a:ext cx="3581400" cy="7381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Gill Sans MT" panose="020B0502020104020203" pitchFamily="34" charset="0"/>
                <a:ea typeface="ヒラギノ角ゴ Pro W3" pitchFamily="124" charset="-128"/>
              </a:defRPr>
            </a:lvl1pPr>
            <a:lvl2pPr marL="742950" indent="-285750">
              <a:defRPr>
                <a:solidFill>
                  <a:schemeClr val="tx1"/>
                </a:solidFill>
                <a:latin typeface="Gill Sans MT" panose="020B0502020104020203" pitchFamily="34" charset="0"/>
                <a:ea typeface="ヒラギノ角ゴ Pro W3" pitchFamily="124" charset="-128"/>
              </a:defRPr>
            </a:lvl2pPr>
            <a:lvl3pPr marL="1143000" indent="-228600">
              <a:defRPr>
                <a:solidFill>
                  <a:schemeClr val="tx1"/>
                </a:solidFill>
                <a:latin typeface="Gill Sans MT" panose="020B0502020104020203" pitchFamily="34" charset="0"/>
                <a:ea typeface="ヒラギノ角ゴ Pro W3" pitchFamily="124" charset="-128"/>
              </a:defRPr>
            </a:lvl3pPr>
            <a:lvl4pPr marL="1600200" indent="-228600">
              <a:defRPr>
                <a:solidFill>
                  <a:schemeClr val="tx1"/>
                </a:solidFill>
                <a:latin typeface="Gill Sans MT" panose="020B0502020104020203" pitchFamily="34" charset="0"/>
                <a:ea typeface="ヒラギノ角ゴ Pro W3" pitchFamily="124" charset="-128"/>
              </a:defRPr>
            </a:lvl4pPr>
            <a:lvl5pPr marL="2057400" indent="-228600">
              <a:defRPr>
                <a:solidFill>
                  <a:schemeClr val="tx1"/>
                </a:solidFill>
                <a:latin typeface="Gill Sans MT" panose="020B0502020104020203" pitchFamily="34" charset="0"/>
                <a:ea typeface="ヒラギノ角ゴ Pro W3" pitchFamily="124" charset="-128"/>
              </a:defRPr>
            </a:lvl5pPr>
            <a:lvl6pPr marL="25146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6pPr>
            <a:lvl7pPr marL="29718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7pPr>
            <a:lvl8pPr marL="34290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8pPr>
            <a:lvl9pPr marL="38862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9pPr>
          </a:lstStyle>
          <a:p>
            <a:pPr algn="ctr"/>
            <a:r>
              <a:rPr lang="en-US" altLang="en-US" sz="1400"/>
              <a:t>Added code extensions (7</a:t>
            </a:r>
            <a:r>
              <a:rPr lang="en-US" altLang="en-US" sz="1400" baseline="30000"/>
              <a:t>th</a:t>
            </a:r>
            <a:r>
              <a:rPr lang="en-US" altLang="en-US" sz="1400"/>
              <a:t> Character) for obstetrics, injuries and external causes of injuries</a:t>
            </a:r>
          </a:p>
        </p:txBody>
      </p:sp>
      <p:sp>
        <p:nvSpPr>
          <p:cNvPr id="14362" name="TextBox 48"/>
          <p:cNvSpPr txBox="1">
            <a:spLocks noChangeArrowheads="1"/>
          </p:cNvSpPr>
          <p:nvPr/>
        </p:nvSpPr>
        <p:spPr bwMode="auto">
          <a:xfrm>
            <a:off x="2667000" y="5943600"/>
            <a:ext cx="3048000" cy="584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Gill Sans MT" panose="020B0502020104020203" pitchFamily="34" charset="0"/>
                <a:ea typeface="ヒラギノ角ゴ Pro W3" pitchFamily="124" charset="-128"/>
              </a:defRPr>
            </a:lvl1pPr>
            <a:lvl2pPr marL="742950" indent="-285750">
              <a:defRPr>
                <a:solidFill>
                  <a:schemeClr val="tx1"/>
                </a:solidFill>
                <a:latin typeface="Gill Sans MT" panose="020B0502020104020203" pitchFamily="34" charset="0"/>
                <a:ea typeface="ヒラギノ角ゴ Pro W3" pitchFamily="124" charset="-128"/>
              </a:defRPr>
            </a:lvl2pPr>
            <a:lvl3pPr marL="1143000" indent="-228600">
              <a:defRPr>
                <a:solidFill>
                  <a:schemeClr val="tx1"/>
                </a:solidFill>
                <a:latin typeface="Gill Sans MT" panose="020B0502020104020203" pitchFamily="34" charset="0"/>
                <a:ea typeface="ヒラギノ角ゴ Pro W3" pitchFamily="124" charset="-128"/>
              </a:defRPr>
            </a:lvl3pPr>
            <a:lvl4pPr marL="1600200" indent="-228600">
              <a:defRPr>
                <a:solidFill>
                  <a:schemeClr val="tx1"/>
                </a:solidFill>
                <a:latin typeface="Gill Sans MT" panose="020B0502020104020203" pitchFamily="34" charset="0"/>
                <a:ea typeface="ヒラギノ角ゴ Pro W3" pitchFamily="124" charset="-128"/>
              </a:defRPr>
            </a:lvl4pPr>
            <a:lvl5pPr marL="2057400" indent="-228600">
              <a:defRPr>
                <a:solidFill>
                  <a:schemeClr val="tx1"/>
                </a:solidFill>
                <a:latin typeface="Gill Sans MT" panose="020B0502020104020203" pitchFamily="34" charset="0"/>
                <a:ea typeface="ヒラギノ角ゴ Pro W3" pitchFamily="124" charset="-128"/>
              </a:defRPr>
            </a:lvl5pPr>
            <a:lvl6pPr marL="25146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6pPr>
            <a:lvl7pPr marL="29718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7pPr>
            <a:lvl8pPr marL="34290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8pPr>
            <a:lvl9pPr marL="38862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9pPr>
          </a:lstStyle>
          <a:p>
            <a:pPr algn="ctr"/>
            <a:r>
              <a:rPr lang="en-US" altLang="en-US" sz="3200"/>
              <a:t>3-7 Characters</a:t>
            </a:r>
          </a:p>
        </p:txBody>
      </p:sp>
      <p:pic>
        <p:nvPicPr>
          <p:cNvPr id="3" name="Picture 2">
            <a:extLst>
              <a:ext uri="{FF2B5EF4-FFF2-40B4-BE49-F238E27FC236}">
                <a16:creationId xmlns:a16="http://schemas.microsoft.com/office/drawing/2014/main" id="{4B59B740-6EDB-408A-AF15-1B110C57B4F3}"/>
              </a:ext>
            </a:extLst>
          </p:cNvPr>
          <p:cNvPicPr>
            <a:picLocks noChangeAspect="1"/>
          </p:cNvPicPr>
          <p:nvPr/>
        </p:nvPicPr>
        <p:blipFill>
          <a:blip r:embed="rId2"/>
          <a:stretch>
            <a:fillRect/>
          </a:stretch>
        </p:blipFill>
        <p:spPr>
          <a:xfrm>
            <a:off x="701021" y="1133476"/>
            <a:ext cx="6038850" cy="381000"/>
          </a:xfrm>
          <a:prstGeom prst="rect">
            <a:avLst/>
          </a:prstGeom>
        </p:spPr>
      </p:pic>
      <p:pic>
        <p:nvPicPr>
          <p:cNvPr id="4" name="Picture 3">
            <a:extLst>
              <a:ext uri="{FF2B5EF4-FFF2-40B4-BE49-F238E27FC236}">
                <a16:creationId xmlns:a16="http://schemas.microsoft.com/office/drawing/2014/main" id="{70FBFADD-DA38-419F-ABCD-4132A9EF5C73}"/>
              </a:ext>
            </a:extLst>
          </p:cNvPr>
          <p:cNvPicPr>
            <a:picLocks noChangeAspect="1"/>
          </p:cNvPicPr>
          <p:nvPr/>
        </p:nvPicPr>
        <p:blipFill>
          <a:blip r:embed="rId3"/>
          <a:stretch>
            <a:fillRect/>
          </a:stretch>
        </p:blipFill>
        <p:spPr>
          <a:xfrm>
            <a:off x="10177462" y="176934"/>
            <a:ext cx="1895475" cy="1974923"/>
          </a:xfrm>
          <a:prstGeom prst="rect">
            <a:avLst/>
          </a:prstGeom>
        </p:spPr>
      </p:pic>
    </p:spTree>
    <p:extLst>
      <p:ext uri="{BB962C8B-B14F-4D97-AF65-F5344CB8AC3E}">
        <p14:creationId xmlns:p14="http://schemas.microsoft.com/office/powerpoint/2010/main" val="4178279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B808417-52D2-4F22-A6F2-4944DC5FDDC2}"/>
              </a:ext>
            </a:extLst>
          </p:cNvPr>
          <p:cNvPicPr>
            <a:picLocks noGrp="1" noChangeAspect="1"/>
          </p:cNvPicPr>
          <p:nvPr>
            <p:ph idx="1"/>
          </p:nvPr>
        </p:nvPicPr>
        <p:blipFill>
          <a:blip r:embed="rId2"/>
          <a:stretch>
            <a:fillRect/>
          </a:stretch>
        </p:blipFill>
        <p:spPr>
          <a:xfrm>
            <a:off x="1711628" y="618994"/>
            <a:ext cx="7901477" cy="4351338"/>
          </a:xfrm>
          <a:prstGeom prst="rect">
            <a:avLst/>
          </a:prstGeom>
        </p:spPr>
      </p:pic>
      <p:sp>
        <p:nvSpPr>
          <p:cNvPr id="5" name="TextBox 4">
            <a:extLst>
              <a:ext uri="{FF2B5EF4-FFF2-40B4-BE49-F238E27FC236}">
                <a16:creationId xmlns:a16="http://schemas.microsoft.com/office/drawing/2014/main" id="{221236FC-C910-43EB-BDBA-F950935F001B}"/>
              </a:ext>
            </a:extLst>
          </p:cNvPr>
          <p:cNvSpPr txBox="1"/>
          <p:nvPr/>
        </p:nvSpPr>
        <p:spPr>
          <a:xfrm>
            <a:off x="1329179" y="5401559"/>
            <a:ext cx="6928701" cy="646331"/>
          </a:xfrm>
          <a:prstGeom prst="rect">
            <a:avLst/>
          </a:prstGeom>
          <a:noFill/>
        </p:spPr>
        <p:txBody>
          <a:bodyPr wrap="square" rtlCol="0">
            <a:spAutoFit/>
          </a:bodyPr>
          <a:lstStyle/>
          <a:p>
            <a:r>
              <a:rPr lang="en-US" dirty="0"/>
              <a:t>https://res.cloudinary.com/dpmykpsih/image/upload/gold-coast-site-258/media/28543/icd-10_provider_training_ppt_update_100615.pdf</a:t>
            </a:r>
          </a:p>
        </p:txBody>
      </p:sp>
      <p:sp>
        <p:nvSpPr>
          <p:cNvPr id="6" name="TextBox 5">
            <a:extLst>
              <a:ext uri="{FF2B5EF4-FFF2-40B4-BE49-F238E27FC236}">
                <a16:creationId xmlns:a16="http://schemas.microsoft.com/office/drawing/2014/main" id="{5BA63CC0-E9F1-43A8-A2DB-E76FD316CE53}"/>
              </a:ext>
            </a:extLst>
          </p:cNvPr>
          <p:cNvSpPr txBox="1"/>
          <p:nvPr/>
        </p:nvSpPr>
        <p:spPr>
          <a:xfrm>
            <a:off x="9756742" y="1084082"/>
            <a:ext cx="2196446" cy="1200329"/>
          </a:xfrm>
          <a:prstGeom prst="rect">
            <a:avLst/>
          </a:prstGeom>
          <a:noFill/>
        </p:spPr>
        <p:txBody>
          <a:bodyPr wrap="square" rtlCol="0">
            <a:spAutoFit/>
          </a:bodyPr>
          <a:lstStyle/>
          <a:p>
            <a:r>
              <a:rPr lang="en-US" dirty="0"/>
              <a:t>https://nursekey.com/anti-d-preventing-rhesus-isoimmunisation/</a:t>
            </a:r>
          </a:p>
        </p:txBody>
      </p:sp>
      <p:sp>
        <p:nvSpPr>
          <p:cNvPr id="2" name="TextBox 1">
            <a:extLst>
              <a:ext uri="{FF2B5EF4-FFF2-40B4-BE49-F238E27FC236}">
                <a16:creationId xmlns:a16="http://schemas.microsoft.com/office/drawing/2014/main" id="{0A3F0088-8E4A-4767-A747-BE216DB55FB4}"/>
              </a:ext>
            </a:extLst>
          </p:cNvPr>
          <p:cNvSpPr txBox="1"/>
          <p:nvPr/>
        </p:nvSpPr>
        <p:spPr>
          <a:xfrm>
            <a:off x="9756742" y="2875175"/>
            <a:ext cx="2196446" cy="3416320"/>
          </a:xfrm>
          <a:prstGeom prst="rect">
            <a:avLst/>
          </a:prstGeom>
          <a:noFill/>
        </p:spPr>
        <p:txBody>
          <a:bodyPr wrap="square" rtlCol="0">
            <a:spAutoFit/>
          </a:bodyPr>
          <a:lstStyle/>
          <a:p>
            <a:r>
              <a:rPr lang="en-US" dirty="0"/>
              <a:t>Rh incompatibility is when a mother has Rh-negative blood and her baby has Rh-positive blood. Rh isoimmunization is </a:t>
            </a:r>
            <a:r>
              <a:rPr lang="en-US" b="1" dirty="0"/>
              <a:t>when the blood from the baby makes the mother's body create antibodies that can harm the baby's blood cells</a:t>
            </a:r>
            <a:r>
              <a:rPr lang="en-US" dirty="0"/>
              <a:t>.</a:t>
            </a:r>
          </a:p>
        </p:txBody>
      </p:sp>
    </p:spTree>
    <p:extLst>
      <p:ext uri="{BB962C8B-B14F-4D97-AF65-F5344CB8AC3E}">
        <p14:creationId xmlns:p14="http://schemas.microsoft.com/office/powerpoint/2010/main" val="4274386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ICD9 or ICD10</a:t>
            </a:r>
          </a:p>
        </p:txBody>
      </p:sp>
      <p:sp>
        <p:nvSpPr>
          <p:cNvPr id="3" name="Content Placeholder 2"/>
          <p:cNvSpPr>
            <a:spLocks noGrp="1"/>
          </p:cNvSpPr>
          <p:nvPr>
            <p:ph idx="1"/>
          </p:nvPr>
        </p:nvSpPr>
        <p:spPr/>
        <p:txBody>
          <a:bodyPr>
            <a:normAutofit fontScale="92500"/>
          </a:bodyPr>
          <a:lstStyle/>
          <a:p>
            <a:r>
              <a:rPr lang="en-US" dirty="0"/>
              <a:t>ICD: International Statistical Classification of Diseases and Related Health Problem</a:t>
            </a:r>
          </a:p>
          <a:p>
            <a:r>
              <a:rPr lang="en-US" dirty="0"/>
              <a:t>It is a medical classification by the World Health Organization (WHO)</a:t>
            </a:r>
          </a:p>
          <a:p>
            <a:r>
              <a:rPr lang="en-US" dirty="0"/>
              <a:t>It contains codes for diseases, signs and symptoms, abnormal findings, complaints, social circumstances, and external causes of injury or diseases</a:t>
            </a:r>
          </a:p>
          <a:p>
            <a:r>
              <a:rPr lang="en-US" dirty="0"/>
              <a:t>ICD 10 is the 10</a:t>
            </a:r>
            <a:r>
              <a:rPr lang="en-US" baseline="30000" dirty="0"/>
              <a:t>th</a:t>
            </a:r>
            <a:r>
              <a:rPr lang="en-US" dirty="0"/>
              <a:t> version of ICD, and first used by member states in 1994.</a:t>
            </a:r>
          </a:p>
          <a:p>
            <a:r>
              <a:rPr lang="en-US" dirty="0"/>
              <a:t>In the base classification, ICD allows more than 14,000 different codes and member states have expanded the code set by, for example, specifying the cause of injury, or adding procedure codes.</a:t>
            </a:r>
          </a:p>
        </p:txBody>
      </p:sp>
    </p:spTree>
    <p:extLst>
      <p:ext uri="{BB962C8B-B14F-4D97-AF65-F5344CB8AC3E}">
        <p14:creationId xmlns:p14="http://schemas.microsoft.com/office/powerpoint/2010/main" val="1143009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p:cNvSpPr>
            <a:spLocks noGrp="1"/>
          </p:cNvSpPr>
          <p:nvPr>
            <p:ph idx="1"/>
          </p:nvPr>
        </p:nvSpPr>
        <p:spPr/>
        <p:txBody>
          <a:bodyPr>
            <a:normAutofit fontScale="92500" lnSpcReduction="20000"/>
          </a:bodyPr>
          <a:lstStyle/>
          <a:p>
            <a:pPr eaLnBrk="1" hangingPunct="1"/>
            <a:r>
              <a:rPr lang="en-US" altLang="en-US" dirty="0"/>
              <a:t>Chapter</a:t>
            </a:r>
          </a:p>
          <a:p>
            <a:pPr eaLnBrk="1" hangingPunct="1"/>
            <a:r>
              <a:rPr lang="en-US" altLang="en-US" dirty="0"/>
              <a:t>Three character blocks</a:t>
            </a:r>
          </a:p>
          <a:p>
            <a:pPr eaLnBrk="1" hangingPunct="1"/>
            <a:r>
              <a:rPr lang="en-US" altLang="en-US" dirty="0"/>
              <a:t>Four character categories further define </a:t>
            </a:r>
          </a:p>
          <a:p>
            <a:pPr lvl="1" eaLnBrk="1" hangingPunct="1"/>
            <a:r>
              <a:rPr lang="en-US" altLang="en-US" dirty="0"/>
              <a:t>Site</a:t>
            </a:r>
          </a:p>
          <a:p>
            <a:pPr lvl="1" eaLnBrk="1" hangingPunct="1"/>
            <a:r>
              <a:rPr lang="en-US" altLang="en-US" dirty="0"/>
              <a:t>Etiology</a:t>
            </a:r>
          </a:p>
          <a:p>
            <a:pPr lvl="1" eaLnBrk="1" hangingPunct="1"/>
            <a:r>
              <a:rPr lang="en-US" altLang="en-US" dirty="0"/>
              <a:t>Manifestation </a:t>
            </a:r>
          </a:p>
          <a:p>
            <a:pPr lvl="1" eaLnBrk="1" hangingPunct="1"/>
            <a:r>
              <a:rPr lang="en-US" altLang="en-US" dirty="0"/>
              <a:t>State of the disease or condition</a:t>
            </a:r>
          </a:p>
          <a:p>
            <a:r>
              <a:rPr lang="en-US" altLang="en-US" dirty="0"/>
              <a:t>Seventh Character Extenders</a:t>
            </a:r>
          </a:p>
          <a:p>
            <a:pPr lvl="1">
              <a:buNone/>
            </a:pPr>
            <a:r>
              <a:rPr lang="en-US" altLang="en-US" dirty="0"/>
              <a:t>Examples:</a:t>
            </a:r>
          </a:p>
          <a:p>
            <a:pPr lvl="1">
              <a:buNone/>
            </a:pPr>
            <a:r>
              <a:rPr lang="en-US" altLang="en-US" dirty="0"/>
              <a:t>	A – Initial Encounter</a:t>
            </a:r>
          </a:p>
          <a:p>
            <a:pPr lvl="1">
              <a:buNone/>
            </a:pPr>
            <a:r>
              <a:rPr lang="en-US" altLang="en-US" dirty="0"/>
              <a:t>	D – Subsequent Encounter</a:t>
            </a:r>
          </a:p>
          <a:p>
            <a:pPr lvl="1">
              <a:buNone/>
            </a:pPr>
            <a:r>
              <a:rPr lang="en-US" altLang="en-US" dirty="0"/>
              <a:t>	S – Sequela- complications or conditions arising from the injury</a:t>
            </a:r>
          </a:p>
          <a:p>
            <a:endParaRPr lang="en-US" altLang="en-US" dirty="0"/>
          </a:p>
          <a:p>
            <a:pPr lvl="1" eaLnBrk="1" hangingPunct="1"/>
            <a:endParaRPr lang="en-US" altLang="en-US" dirty="0"/>
          </a:p>
        </p:txBody>
      </p:sp>
      <p:sp>
        <p:nvSpPr>
          <p:cNvPr id="19459" name="Title 1"/>
          <p:cNvSpPr>
            <a:spLocks noGrp="1"/>
          </p:cNvSpPr>
          <p:nvPr>
            <p:ph type="title"/>
          </p:nvPr>
        </p:nvSpPr>
        <p:spPr/>
        <p:txBody>
          <a:bodyPr/>
          <a:lstStyle/>
          <a:p>
            <a:pPr eaLnBrk="1" hangingPunct="1"/>
            <a:r>
              <a:rPr lang="en-US" altLang="en-US"/>
              <a:t>Format and Structure</a:t>
            </a:r>
          </a:p>
        </p:txBody>
      </p:sp>
    </p:spTree>
    <p:extLst>
      <p:ext uri="{BB962C8B-B14F-4D97-AF65-F5344CB8AC3E}">
        <p14:creationId xmlns:p14="http://schemas.microsoft.com/office/powerpoint/2010/main" val="2285165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3753B48-9E15-44F2-9484-B8BFFFCB3D5F}"/>
              </a:ext>
            </a:extLst>
          </p:cNvPr>
          <p:cNvPicPr>
            <a:picLocks noGrp="1" noChangeAspect="1"/>
          </p:cNvPicPr>
          <p:nvPr>
            <p:ph idx="1"/>
          </p:nvPr>
        </p:nvPicPr>
        <p:blipFill>
          <a:blip r:embed="rId2"/>
          <a:stretch>
            <a:fillRect/>
          </a:stretch>
        </p:blipFill>
        <p:spPr>
          <a:xfrm>
            <a:off x="764325" y="694408"/>
            <a:ext cx="7231991" cy="4351338"/>
          </a:xfrm>
          <a:prstGeom prst="rect">
            <a:avLst/>
          </a:prstGeom>
        </p:spPr>
      </p:pic>
      <p:pic>
        <p:nvPicPr>
          <p:cNvPr id="5" name="Picture 4">
            <a:extLst>
              <a:ext uri="{FF2B5EF4-FFF2-40B4-BE49-F238E27FC236}">
                <a16:creationId xmlns:a16="http://schemas.microsoft.com/office/drawing/2014/main" id="{8AE4D4D5-121F-4431-9F6B-FF3CBEC7C786}"/>
              </a:ext>
            </a:extLst>
          </p:cNvPr>
          <p:cNvPicPr>
            <a:picLocks noChangeAspect="1"/>
          </p:cNvPicPr>
          <p:nvPr/>
        </p:nvPicPr>
        <p:blipFill>
          <a:blip r:embed="rId3"/>
          <a:stretch>
            <a:fillRect/>
          </a:stretch>
        </p:blipFill>
        <p:spPr>
          <a:xfrm>
            <a:off x="8614331" y="171500"/>
            <a:ext cx="1562100" cy="3844319"/>
          </a:xfrm>
          <a:prstGeom prst="rect">
            <a:avLst/>
          </a:prstGeom>
        </p:spPr>
      </p:pic>
      <p:pic>
        <p:nvPicPr>
          <p:cNvPr id="6" name="Picture 5">
            <a:extLst>
              <a:ext uri="{FF2B5EF4-FFF2-40B4-BE49-F238E27FC236}">
                <a16:creationId xmlns:a16="http://schemas.microsoft.com/office/drawing/2014/main" id="{6EC4A255-2B8B-4406-BEC4-14E873D33B5A}"/>
              </a:ext>
            </a:extLst>
          </p:cNvPr>
          <p:cNvPicPr>
            <a:picLocks noChangeAspect="1"/>
          </p:cNvPicPr>
          <p:nvPr/>
        </p:nvPicPr>
        <p:blipFill>
          <a:blip r:embed="rId4"/>
          <a:stretch>
            <a:fillRect/>
          </a:stretch>
        </p:blipFill>
        <p:spPr>
          <a:xfrm>
            <a:off x="5882031" y="3667075"/>
            <a:ext cx="3105150" cy="3019425"/>
          </a:xfrm>
          <a:prstGeom prst="rect">
            <a:avLst/>
          </a:prstGeom>
        </p:spPr>
      </p:pic>
    </p:spTree>
    <p:extLst>
      <p:ext uri="{BB962C8B-B14F-4D97-AF65-F5344CB8AC3E}">
        <p14:creationId xmlns:p14="http://schemas.microsoft.com/office/powerpoint/2010/main" val="1908918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p:cNvSpPr>
            <a:spLocks noGrp="1"/>
          </p:cNvSpPr>
          <p:nvPr>
            <p:ph idx="1"/>
          </p:nvPr>
        </p:nvSpPr>
        <p:spPr>
          <a:xfrm>
            <a:off x="612112" y="1690688"/>
            <a:ext cx="11430000" cy="4192070"/>
          </a:xfrm>
        </p:spPr>
        <p:txBody>
          <a:bodyPr/>
          <a:lstStyle/>
          <a:p>
            <a:pPr eaLnBrk="1" hangingPunct="1">
              <a:buFont typeface="Arial" charset="0"/>
              <a:buChar char="•"/>
              <a:defRPr/>
            </a:pPr>
            <a:r>
              <a:rPr lang="en-US" sz="2000" dirty="0"/>
              <a:t>Identifies the most precise level of specificity</a:t>
            </a:r>
          </a:p>
          <a:p>
            <a:pPr eaLnBrk="1" hangingPunct="1">
              <a:buFont typeface="Arial" charset="0"/>
              <a:buChar char="•"/>
              <a:defRPr/>
            </a:pPr>
            <a:r>
              <a:rPr lang="en-US" sz="2000" dirty="0"/>
              <a:t>Example:</a:t>
            </a:r>
          </a:p>
          <a:p>
            <a:pPr lvl="1" eaLnBrk="1" hangingPunct="1">
              <a:buFont typeface="Arial" charset="0"/>
              <a:buChar char="–"/>
              <a:defRPr/>
            </a:pPr>
            <a:r>
              <a:rPr lang="en-US" sz="2000" dirty="0"/>
              <a:t>S55.011- Laceration of </a:t>
            </a:r>
            <a:r>
              <a:rPr lang="en-US" sz="2000" dirty="0" err="1"/>
              <a:t>ulnar</a:t>
            </a:r>
            <a:r>
              <a:rPr lang="en-US" sz="2000" dirty="0"/>
              <a:t> artery at forearm level, right arm</a:t>
            </a:r>
          </a:p>
          <a:p>
            <a:pPr>
              <a:defRPr/>
            </a:pPr>
            <a:r>
              <a:rPr lang="en-US" sz="2000" dirty="0"/>
              <a:t>3 - S55 is a category </a:t>
            </a:r>
            <a:r>
              <a:rPr lang="en-US" sz="2000" u="sng" dirty="0"/>
              <a:t>for injury of blood vessels at forearm level</a:t>
            </a:r>
          </a:p>
          <a:p>
            <a:pPr>
              <a:defRPr/>
            </a:pPr>
            <a:r>
              <a:rPr lang="en-US" sz="2000" dirty="0"/>
              <a:t>4 - S55.0 specifies the injury is at the </a:t>
            </a:r>
            <a:r>
              <a:rPr lang="en-US" sz="2000" u="sng" dirty="0" err="1"/>
              <a:t>ulnar</a:t>
            </a:r>
            <a:r>
              <a:rPr lang="en-US" sz="2000" u="sng" dirty="0"/>
              <a:t> artery</a:t>
            </a:r>
            <a:r>
              <a:rPr lang="en-US" sz="2000" dirty="0"/>
              <a:t> at the forearm level</a:t>
            </a:r>
          </a:p>
          <a:p>
            <a:pPr>
              <a:defRPr/>
            </a:pPr>
            <a:r>
              <a:rPr lang="en-US" sz="2000" dirty="0"/>
              <a:t>5 - S55.01 specifies it is a </a:t>
            </a:r>
            <a:r>
              <a:rPr lang="en-US" sz="2000" u="sng" dirty="0"/>
              <a:t>laceration</a:t>
            </a:r>
            <a:br>
              <a:rPr lang="en-US" sz="2000" dirty="0"/>
            </a:br>
            <a:r>
              <a:rPr lang="en-US" sz="2000" dirty="0"/>
              <a:t>6 - S55.011 specifies it is of the </a:t>
            </a:r>
            <a:r>
              <a:rPr lang="en-US" sz="2000" u="sng" dirty="0"/>
              <a:t>right arm</a:t>
            </a:r>
            <a:r>
              <a:rPr lang="en-US" sz="2000" dirty="0"/>
              <a:t> </a:t>
            </a:r>
          </a:p>
          <a:p>
            <a:pPr marL="0" indent="0">
              <a:buFont typeface="Arial" charset="0"/>
              <a:buChar char="•"/>
              <a:defRPr/>
            </a:pPr>
            <a:r>
              <a:rPr lang="en-US" sz="2000" dirty="0"/>
              <a:t>    A 7th character extender is also required</a:t>
            </a:r>
          </a:p>
          <a:p>
            <a:pPr marL="0" indent="0">
              <a:buNone/>
              <a:defRPr/>
            </a:pPr>
            <a:endParaRPr lang="en-US" dirty="0"/>
          </a:p>
        </p:txBody>
      </p:sp>
      <p:sp>
        <p:nvSpPr>
          <p:cNvPr id="21507" name="Title 1"/>
          <p:cNvSpPr>
            <a:spLocks noGrp="1"/>
          </p:cNvSpPr>
          <p:nvPr>
            <p:ph type="title"/>
          </p:nvPr>
        </p:nvSpPr>
        <p:spPr/>
        <p:txBody>
          <a:bodyPr/>
          <a:lstStyle/>
          <a:p>
            <a:pPr eaLnBrk="1" hangingPunct="1"/>
            <a:r>
              <a:rPr lang="en-US" altLang="en-US" dirty="0"/>
              <a:t>Fifth/Sixth Characters</a:t>
            </a:r>
          </a:p>
        </p:txBody>
      </p:sp>
      <p:pic>
        <p:nvPicPr>
          <p:cNvPr id="2" name="Picture 1">
            <a:extLst>
              <a:ext uri="{FF2B5EF4-FFF2-40B4-BE49-F238E27FC236}">
                <a16:creationId xmlns:a16="http://schemas.microsoft.com/office/drawing/2014/main" id="{C4D68E45-7DA7-4E25-A3E4-7E0B2D206900}"/>
              </a:ext>
            </a:extLst>
          </p:cNvPr>
          <p:cNvPicPr>
            <a:picLocks noChangeAspect="1"/>
          </p:cNvPicPr>
          <p:nvPr/>
        </p:nvPicPr>
        <p:blipFill>
          <a:blip r:embed="rId3"/>
          <a:stretch>
            <a:fillRect/>
          </a:stretch>
        </p:blipFill>
        <p:spPr>
          <a:xfrm>
            <a:off x="8460851" y="396508"/>
            <a:ext cx="2076450" cy="1333500"/>
          </a:xfrm>
          <a:prstGeom prst="rect">
            <a:avLst/>
          </a:prstGeom>
        </p:spPr>
      </p:pic>
      <p:pic>
        <p:nvPicPr>
          <p:cNvPr id="3" name="Picture 2">
            <a:extLst>
              <a:ext uri="{FF2B5EF4-FFF2-40B4-BE49-F238E27FC236}">
                <a16:creationId xmlns:a16="http://schemas.microsoft.com/office/drawing/2014/main" id="{927F2EF0-0E64-43CB-9A5E-F2377484F175}"/>
              </a:ext>
            </a:extLst>
          </p:cNvPr>
          <p:cNvPicPr>
            <a:picLocks noChangeAspect="1"/>
          </p:cNvPicPr>
          <p:nvPr/>
        </p:nvPicPr>
        <p:blipFill>
          <a:blip r:embed="rId4"/>
          <a:stretch>
            <a:fillRect/>
          </a:stretch>
        </p:blipFill>
        <p:spPr>
          <a:xfrm>
            <a:off x="9229472" y="2012253"/>
            <a:ext cx="2350416" cy="3509619"/>
          </a:xfrm>
          <a:prstGeom prst="rect">
            <a:avLst/>
          </a:prstGeom>
        </p:spPr>
      </p:pic>
      <p:sp>
        <p:nvSpPr>
          <p:cNvPr id="4" name="TextBox 3">
            <a:extLst>
              <a:ext uri="{FF2B5EF4-FFF2-40B4-BE49-F238E27FC236}">
                <a16:creationId xmlns:a16="http://schemas.microsoft.com/office/drawing/2014/main" id="{EE825D67-F63F-4DED-A9CA-EF860B53BBA8}"/>
              </a:ext>
            </a:extLst>
          </p:cNvPr>
          <p:cNvSpPr txBox="1"/>
          <p:nvPr/>
        </p:nvSpPr>
        <p:spPr>
          <a:xfrm>
            <a:off x="10792151" y="843240"/>
            <a:ext cx="1249961" cy="369332"/>
          </a:xfrm>
          <a:prstGeom prst="rect">
            <a:avLst/>
          </a:prstGeom>
          <a:noFill/>
        </p:spPr>
        <p:txBody>
          <a:bodyPr wrap="square" rtlCol="0">
            <a:spAutoFit/>
          </a:bodyPr>
          <a:lstStyle/>
          <a:p>
            <a:r>
              <a:rPr lang="en-US" u="sng"/>
              <a:t>laceration</a:t>
            </a:r>
            <a:endParaRPr lang="en-US" dirty="0"/>
          </a:p>
        </p:txBody>
      </p:sp>
    </p:spTree>
    <p:extLst>
      <p:ext uri="{BB962C8B-B14F-4D97-AF65-F5344CB8AC3E}">
        <p14:creationId xmlns:p14="http://schemas.microsoft.com/office/powerpoint/2010/main" val="3729510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570" y="54803"/>
            <a:ext cx="7499350" cy="1143000"/>
          </a:xfrm>
        </p:spPr>
        <p:txBody>
          <a:bodyPr vert="horz" wrap="square" lIns="91440" tIns="45720" rIns="91440" bIns="45720" numCol="1" rtlCol="0" anchor="ctr" anchorCtr="0" compatLnSpc="1">
            <a:prstTxWarp prst="textNoShape">
              <a:avLst/>
            </a:prstTxWarp>
            <a:normAutofit/>
          </a:bodyPr>
          <a:lstStyle/>
          <a:p>
            <a:r>
              <a:rPr lang="en-US" altLang="en-US" dirty="0">
                <a:effectLst>
                  <a:outerShdw blurRad="38100" dist="38100" dir="2700000" algn="tl">
                    <a:srgbClr val="C0C0C0"/>
                  </a:outerShdw>
                </a:effectLst>
              </a:rPr>
              <a:t>Comparison: ICD-9 to ICD-10</a:t>
            </a:r>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94594273"/>
              </p:ext>
            </p:extLst>
          </p:nvPr>
        </p:nvGraphicFramePr>
        <p:xfrm>
          <a:off x="1884445" y="1197803"/>
          <a:ext cx="3657600" cy="2408237"/>
        </p:xfrm>
        <a:graphic>
          <a:graphicData uri="http://schemas.openxmlformats.org/drawingml/2006/table">
            <a:tbl>
              <a:tblPr firstRow="1" bandRow="1">
                <a:tableStyleId>{5C22544A-7EE6-4342-B048-85BDC9FD1C3A}</a:tableStyleId>
              </a:tblPr>
              <a:tblGrid>
                <a:gridCol w="1155700">
                  <a:extLst>
                    <a:ext uri="{9D8B030D-6E8A-4147-A177-3AD203B41FA5}">
                      <a16:colId xmlns:a16="http://schemas.microsoft.com/office/drawing/2014/main" val="20000"/>
                    </a:ext>
                  </a:extLst>
                </a:gridCol>
                <a:gridCol w="2501900">
                  <a:extLst>
                    <a:ext uri="{9D8B030D-6E8A-4147-A177-3AD203B41FA5}">
                      <a16:colId xmlns:a16="http://schemas.microsoft.com/office/drawing/2014/main" val="20001"/>
                    </a:ext>
                  </a:extLst>
                </a:gridCol>
              </a:tblGrid>
              <a:tr h="1047060">
                <a:tc>
                  <a:txBody>
                    <a:bodyPr/>
                    <a:lstStyle/>
                    <a:p>
                      <a:r>
                        <a:rPr lang="en-US" sz="1800" dirty="0"/>
                        <a:t>434.11</a:t>
                      </a:r>
                    </a:p>
                  </a:txBody>
                  <a:tcPr marT="45726" marB="45726"/>
                </a:tc>
                <a:tc>
                  <a:txBody>
                    <a:bodyPr/>
                    <a:lstStyle/>
                    <a:p>
                      <a:r>
                        <a:rPr kumimoji="0" lang="en-US" sz="1800" b="1" kern="1200" baseline="0" dirty="0">
                          <a:solidFill>
                            <a:schemeClr val="lt1"/>
                          </a:solidFill>
                          <a:latin typeface="+mn-lt"/>
                          <a:ea typeface="+mn-ea"/>
                          <a:cs typeface="+mn-cs"/>
                        </a:rPr>
                        <a:t>Cerebral embolism with infarction 	</a:t>
                      </a:r>
                    </a:p>
                    <a:p>
                      <a:endParaRPr lang="en-US" sz="1800" dirty="0"/>
                    </a:p>
                  </a:txBody>
                  <a:tcPr marT="45726" marB="45726"/>
                </a:tc>
                <a:extLst>
                  <a:ext uri="{0D108BD9-81ED-4DB2-BD59-A6C34878D82A}">
                    <a16:rowId xmlns:a16="http://schemas.microsoft.com/office/drawing/2014/main" val="10000"/>
                  </a:ext>
                </a:extLst>
              </a:tr>
              <a:tr h="1361177">
                <a:tc gridSpan="2">
                  <a:txBody>
                    <a:bodyPr/>
                    <a:lstStyle/>
                    <a:p>
                      <a:r>
                        <a:rPr kumimoji="0" lang="en-US" sz="1800" kern="1200" baseline="0" dirty="0">
                          <a:solidFill>
                            <a:schemeClr val="dk1"/>
                          </a:solidFill>
                          <a:latin typeface="+mn-lt"/>
                          <a:ea typeface="+mn-ea"/>
                          <a:cs typeface="+mn-cs"/>
                        </a:rPr>
                        <a:t>Code represents embolism of cerebral arteries with infarction 	</a:t>
                      </a:r>
                    </a:p>
                  </a:txBody>
                  <a:tcPr marT="45726" marB="45726"/>
                </a:tc>
                <a:tc hMerge="1">
                  <a:txBody>
                    <a:bodyPr/>
                    <a:lstStyle/>
                    <a:p>
                      <a:endParaRPr lang="en-US" dirty="0"/>
                    </a:p>
                  </a:txBody>
                  <a:tcPr/>
                </a:tc>
                <a:extLst>
                  <a:ext uri="{0D108BD9-81ED-4DB2-BD59-A6C34878D82A}">
                    <a16:rowId xmlns:a16="http://schemas.microsoft.com/office/drawing/2014/main" val="10001"/>
                  </a:ext>
                </a:extLst>
              </a:tr>
            </a:tbl>
          </a:graphicData>
        </a:graphic>
      </p:graphicFrame>
      <p:graphicFrame>
        <p:nvGraphicFramePr>
          <p:cNvPr id="6" name="Content Placeholder 5"/>
          <p:cNvGraphicFramePr>
            <a:graphicFrameLocks noGrp="1"/>
          </p:cNvGraphicFramePr>
          <p:nvPr>
            <p:ph sz="half" idx="2"/>
            <p:extLst>
              <p:ext uri="{D42A27DB-BD31-4B8C-83A1-F6EECF244321}">
                <p14:modId xmlns:p14="http://schemas.microsoft.com/office/powerpoint/2010/main" val="3692392069"/>
              </p:ext>
            </p:extLst>
          </p:nvPr>
        </p:nvGraphicFramePr>
        <p:xfrm>
          <a:off x="5726195" y="1204153"/>
          <a:ext cx="3657600" cy="5330667"/>
        </p:xfrm>
        <a:graphic>
          <a:graphicData uri="http://schemas.openxmlformats.org/drawingml/2006/table">
            <a:tbl>
              <a:tblPr firstRow="1" bandRow="1">
                <a:tableStyleId>{5C22544A-7EE6-4342-B048-85BDC9FD1C3A}</a:tableStyleId>
              </a:tblPr>
              <a:tblGrid>
                <a:gridCol w="819150">
                  <a:extLst>
                    <a:ext uri="{9D8B030D-6E8A-4147-A177-3AD203B41FA5}">
                      <a16:colId xmlns:a16="http://schemas.microsoft.com/office/drawing/2014/main" val="20000"/>
                    </a:ext>
                  </a:extLst>
                </a:gridCol>
                <a:gridCol w="2838450">
                  <a:extLst>
                    <a:ext uri="{9D8B030D-6E8A-4147-A177-3AD203B41FA5}">
                      <a16:colId xmlns:a16="http://schemas.microsoft.com/office/drawing/2014/main" val="20001"/>
                    </a:ext>
                  </a:extLst>
                </a:gridCol>
              </a:tblGrid>
              <a:tr h="451683">
                <a:tc>
                  <a:txBody>
                    <a:bodyPr/>
                    <a:lstStyle/>
                    <a:p>
                      <a:r>
                        <a:rPr kumimoji="0" lang="en-US" sz="1200" b="1" kern="1200" baseline="0" dirty="0">
                          <a:solidFill>
                            <a:schemeClr val="lt1"/>
                          </a:solidFill>
                          <a:latin typeface="+mn-lt"/>
                          <a:ea typeface="+mn-ea"/>
                          <a:cs typeface="+mn-cs"/>
                        </a:rPr>
                        <a:t>I63.40 	</a:t>
                      </a:r>
                    </a:p>
                  </a:txBody>
                  <a:tcPr marT="45168" marB="45168"/>
                </a:tc>
                <a:tc>
                  <a:txBody>
                    <a:bodyPr/>
                    <a:lstStyle/>
                    <a:p>
                      <a:r>
                        <a:rPr kumimoji="0" lang="en-US" sz="1200" b="1" kern="1200" baseline="0" dirty="0">
                          <a:solidFill>
                            <a:schemeClr val="lt1"/>
                          </a:solidFill>
                          <a:latin typeface="+mn-lt"/>
                          <a:ea typeface="+mn-ea"/>
                          <a:cs typeface="+mn-cs"/>
                        </a:rPr>
                        <a:t>Cerebral infarction dew to embolism of unspecified cerebral artery </a:t>
                      </a:r>
                      <a:endParaRPr lang="en-US" sz="1200" dirty="0"/>
                    </a:p>
                  </a:txBody>
                  <a:tcPr marT="45168" marB="45168"/>
                </a:tc>
                <a:extLst>
                  <a:ext uri="{0D108BD9-81ED-4DB2-BD59-A6C34878D82A}">
                    <a16:rowId xmlns:a16="http://schemas.microsoft.com/office/drawing/2014/main" val="10000"/>
                  </a:ext>
                </a:extLst>
              </a:tr>
              <a:tr h="271010">
                <a:tc>
                  <a:txBody>
                    <a:bodyPr/>
                    <a:lstStyle/>
                    <a:p>
                      <a:r>
                        <a:rPr kumimoji="0" lang="en-US" sz="1200" kern="1200" baseline="0" dirty="0">
                          <a:solidFill>
                            <a:schemeClr val="dk1"/>
                          </a:solidFill>
                          <a:latin typeface="+mn-lt"/>
                          <a:ea typeface="+mn-ea"/>
                          <a:cs typeface="+mn-cs"/>
                        </a:rPr>
                        <a:t>I63.49 </a:t>
                      </a:r>
                    </a:p>
                  </a:txBody>
                  <a:tcPr marT="45168" marB="45168"/>
                </a:tc>
                <a:tc>
                  <a:txBody>
                    <a:bodyPr/>
                    <a:lstStyle/>
                    <a:p>
                      <a:r>
                        <a:rPr kumimoji="0" lang="en-US" sz="1200" kern="1200" baseline="0" dirty="0">
                          <a:solidFill>
                            <a:schemeClr val="dk1"/>
                          </a:solidFill>
                          <a:latin typeface="+mn-lt"/>
                          <a:ea typeface="+mn-ea"/>
                          <a:cs typeface="+mn-cs"/>
                        </a:rPr>
                        <a:t>Of other cerebral artery </a:t>
                      </a:r>
                    </a:p>
                  </a:txBody>
                  <a:tcPr marT="45168" marB="45168"/>
                </a:tc>
                <a:extLst>
                  <a:ext uri="{0D108BD9-81ED-4DB2-BD59-A6C34878D82A}">
                    <a16:rowId xmlns:a16="http://schemas.microsoft.com/office/drawing/2014/main" val="10001"/>
                  </a:ext>
                </a:extLst>
              </a:tr>
              <a:tr h="331233">
                <a:tc>
                  <a:txBody>
                    <a:bodyPr/>
                    <a:lstStyle/>
                    <a:p>
                      <a:r>
                        <a:rPr lang="en-US" sz="1200" dirty="0"/>
                        <a:t>I63.411</a:t>
                      </a:r>
                    </a:p>
                  </a:txBody>
                  <a:tcPr marT="45168" marB="45168"/>
                </a:tc>
                <a:tc>
                  <a:txBody>
                    <a:bodyPr/>
                    <a:lstStyle/>
                    <a:p>
                      <a:r>
                        <a:rPr kumimoji="0" lang="en-US" sz="1200" kern="1200" baseline="0" dirty="0">
                          <a:solidFill>
                            <a:schemeClr val="dk1"/>
                          </a:solidFill>
                          <a:latin typeface="+mn-lt"/>
                          <a:ea typeface="+mn-ea"/>
                          <a:cs typeface="+mn-cs"/>
                        </a:rPr>
                        <a:t>Of right middle cerebral artery </a:t>
                      </a:r>
                    </a:p>
                  </a:txBody>
                  <a:tcPr marT="45168" marB="45168"/>
                </a:tc>
                <a:extLst>
                  <a:ext uri="{0D108BD9-81ED-4DB2-BD59-A6C34878D82A}">
                    <a16:rowId xmlns:a16="http://schemas.microsoft.com/office/drawing/2014/main" val="10002"/>
                  </a:ext>
                </a:extLst>
              </a:tr>
              <a:tr h="271010">
                <a:tc>
                  <a:txBody>
                    <a:bodyPr/>
                    <a:lstStyle/>
                    <a:p>
                      <a:r>
                        <a:rPr lang="en-US" sz="1200" dirty="0"/>
                        <a:t>I63.412</a:t>
                      </a:r>
                    </a:p>
                  </a:txBody>
                  <a:tcPr marT="45168" marB="45168"/>
                </a:tc>
                <a:tc>
                  <a:txBody>
                    <a:bodyPr/>
                    <a:lstStyle/>
                    <a:p>
                      <a:r>
                        <a:rPr kumimoji="0" lang="en-US" sz="1200" kern="1200" baseline="0" dirty="0">
                          <a:solidFill>
                            <a:schemeClr val="dk1"/>
                          </a:solidFill>
                          <a:latin typeface="+mn-lt"/>
                          <a:ea typeface="+mn-ea"/>
                          <a:cs typeface="+mn-cs"/>
                        </a:rPr>
                        <a:t>Of left middle cerebral artery </a:t>
                      </a:r>
                    </a:p>
                  </a:txBody>
                  <a:tcPr marT="45168" marB="45168"/>
                </a:tc>
                <a:extLst>
                  <a:ext uri="{0D108BD9-81ED-4DB2-BD59-A6C34878D82A}">
                    <a16:rowId xmlns:a16="http://schemas.microsoft.com/office/drawing/2014/main" val="10003"/>
                  </a:ext>
                </a:extLst>
              </a:tr>
              <a:tr h="451683">
                <a:tc>
                  <a:txBody>
                    <a:bodyPr/>
                    <a:lstStyle/>
                    <a:p>
                      <a:r>
                        <a:rPr lang="en-US" sz="1200" dirty="0"/>
                        <a:t>I63.419</a:t>
                      </a:r>
                    </a:p>
                  </a:txBody>
                  <a:tcPr marT="45168" marB="45168"/>
                </a:tc>
                <a:tc>
                  <a:txBody>
                    <a:bodyPr/>
                    <a:lstStyle/>
                    <a:p>
                      <a:r>
                        <a:rPr kumimoji="0" lang="en-US" sz="1200" kern="1200" baseline="0" dirty="0">
                          <a:solidFill>
                            <a:schemeClr val="dk1"/>
                          </a:solidFill>
                          <a:latin typeface="+mn-lt"/>
                          <a:ea typeface="+mn-ea"/>
                          <a:cs typeface="+mn-cs"/>
                        </a:rPr>
                        <a:t>Of unspecified middle cerebral artery 	</a:t>
                      </a:r>
                    </a:p>
                  </a:txBody>
                  <a:tcPr marT="45168" marB="45168"/>
                </a:tc>
                <a:extLst>
                  <a:ext uri="{0D108BD9-81ED-4DB2-BD59-A6C34878D82A}">
                    <a16:rowId xmlns:a16="http://schemas.microsoft.com/office/drawing/2014/main" val="10004"/>
                  </a:ext>
                </a:extLst>
              </a:tr>
              <a:tr h="301122">
                <a:tc>
                  <a:txBody>
                    <a:bodyPr/>
                    <a:lstStyle/>
                    <a:p>
                      <a:r>
                        <a:rPr lang="en-US" sz="1200" dirty="0"/>
                        <a:t>I63.421</a:t>
                      </a:r>
                    </a:p>
                  </a:txBody>
                  <a:tcPr marT="45168" marB="45168"/>
                </a:tc>
                <a:tc>
                  <a:txBody>
                    <a:bodyPr/>
                    <a:lstStyle/>
                    <a:p>
                      <a:r>
                        <a:rPr kumimoji="0" lang="en-US" sz="1200" kern="1200" baseline="0" dirty="0">
                          <a:solidFill>
                            <a:schemeClr val="dk1"/>
                          </a:solidFill>
                          <a:latin typeface="+mn-lt"/>
                          <a:ea typeface="+mn-ea"/>
                          <a:cs typeface="+mn-cs"/>
                        </a:rPr>
                        <a:t>Of right anterior cerebral artery </a:t>
                      </a:r>
                    </a:p>
                  </a:txBody>
                  <a:tcPr marT="45168" marB="45168"/>
                </a:tc>
                <a:extLst>
                  <a:ext uri="{0D108BD9-81ED-4DB2-BD59-A6C34878D82A}">
                    <a16:rowId xmlns:a16="http://schemas.microsoft.com/office/drawing/2014/main" val="10005"/>
                  </a:ext>
                </a:extLst>
              </a:tr>
              <a:tr h="387916">
                <a:tc>
                  <a:txBody>
                    <a:bodyPr/>
                    <a:lstStyle/>
                    <a:p>
                      <a:r>
                        <a:rPr lang="en-US" sz="1200" dirty="0"/>
                        <a:t>I63.422</a:t>
                      </a:r>
                    </a:p>
                  </a:txBody>
                  <a:tcPr marT="45168" marB="45168"/>
                </a:tc>
                <a:tc>
                  <a:txBody>
                    <a:bodyPr/>
                    <a:lstStyle/>
                    <a:p>
                      <a:r>
                        <a:rPr kumimoji="0" lang="en-US" sz="1200" kern="1200" baseline="0" dirty="0">
                          <a:solidFill>
                            <a:schemeClr val="dk1"/>
                          </a:solidFill>
                          <a:latin typeface="+mn-lt"/>
                          <a:ea typeface="+mn-ea"/>
                          <a:cs typeface="+mn-cs"/>
                        </a:rPr>
                        <a:t>Of left anterior cerebral artery </a:t>
                      </a:r>
                    </a:p>
                  </a:txBody>
                  <a:tcPr marT="45168" marB="45168"/>
                </a:tc>
                <a:extLst>
                  <a:ext uri="{0D108BD9-81ED-4DB2-BD59-A6C34878D82A}">
                    <a16:rowId xmlns:a16="http://schemas.microsoft.com/office/drawing/2014/main" val="10006"/>
                  </a:ext>
                </a:extLst>
              </a:tr>
              <a:tr h="451683">
                <a:tc>
                  <a:txBody>
                    <a:bodyPr/>
                    <a:lstStyle/>
                    <a:p>
                      <a:r>
                        <a:rPr lang="en-US" sz="1200" dirty="0"/>
                        <a:t>I63.429</a:t>
                      </a:r>
                    </a:p>
                  </a:txBody>
                  <a:tcPr marT="45168" marB="45168"/>
                </a:tc>
                <a:tc>
                  <a:txBody>
                    <a:bodyPr/>
                    <a:lstStyle/>
                    <a:p>
                      <a:r>
                        <a:rPr kumimoji="0" lang="en-US" sz="1200" kern="1200" baseline="0" dirty="0">
                          <a:solidFill>
                            <a:schemeClr val="dk1"/>
                          </a:solidFill>
                          <a:latin typeface="+mn-lt"/>
                          <a:ea typeface="+mn-ea"/>
                          <a:cs typeface="+mn-cs"/>
                        </a:rPr>
                        <a:t>Of unspecified anterior cerebral artery 	</a:t>
                      </a:r>
                    </a:p>
                  </a:txBody>
                  <a:tcPr marT="45168" marB="45168"/>
                </a:tc>
                <a:extLst>
                  <a:ext uri="{0D108BD9-81ED-4DB2-BD59-A6C34878D82A}">
                    <a16:rowId xmlns:a16="http://schemas.microsoft.com/office/drawing/2014/main" val="10007"/>
                  </a:ext>
                </a:extLst>
              </a:tr>
              <a:tr h="387916">
                <a:tc>
                  <a:txBody>
                    <a:bodyPr/>
                    <a:lstStyle/>
                    <a:p>
                      <a:r>
                        <a:rPr lang="en-US" sz="1200" dirty="0"/>
                        <a:t>I63.431</a:t>
                      </a:r>
                    </a:p>
                  </a:txBody>
                  <a:tcPr marT="45168" marB="45168"/>
                </a:tc>
                <a:tc>
                  <a:txBody>
                    <a:bodyPr/>
                    <a:lstStyle/>
                    <a:p>
                      <a:r>
                        <a:rPr kumimoji="0" lang="en-US" sz="1200" kern="1200" baseline="0" dirty="0">
                          <a:solidFill>
                            <a:schemeClr val="dk1"/>
                          </a:solidFill>
                          <a:latin typeface="+mn-lt"/>
                          <a:ea typeface="+mn-ea"/>
                          <a:cs typeface="+mn-cs"/>
                        </a:rPr>
                        <a:t>Of left posterior cerebral artery </a:t>
                      </a:r>
                    </a:p>
                  </a:txBody>
                  <a:tcPr marT="45168" marB="45168"/>
                </a:tc>
                <a:extLst>
                  <a:ext uri="{0D108BD9-81ED-4DB2-BD59-A6C34878D82A}">
                    <a16:rowId xmlns:a16="http://schemas.microsoft.com/office/drawing/2014/main" val="10008"/>
                  </a:ext>
                </a:extLst>
              </a:tr>
              <a:tr h="387916">
                <a:tc>
                  <a:txBody>
                    <a:bodyPr/>
                    <a:lstStyle/>
                    <a:p>
                      <a:r>
                        <a:rPr lang="en-US" sz="1200" dirty="0"/>
                        <a:t>I63.432</a:t>
                      </a:r>
                    </a:p>
                  </a:txBody>
                  <a:tcPr marT="45168" marB="45168"/>
                </a:tc>
                <a:tc>
                  <a:txBody>
                    <a:bodyPr/>
                    <a:lstStyle/>
                    <a:p>
                      <a:r>
                        <a:rPr kumimoji="0" lang="en-US" sz="1200" kern="1200" baseline="0" dirty="0">
                          <a:solidFill>
                            <a:schemeClr val="dk1"/>
                          </a:solidFill>
                          <a:latin typeface="+mn-lt"/>
                          <a:ea typeface="+mn-ea"/>
                          <a:cs typeface="+mn-cs"/>
                        </a:rPr>
                        <a:t>Of right posterior cerebral artery </a:t>
                      </a:r>
                    </a:p>
                  </a:txBody>
                  <a:tcPr marT="45168" marB="45168"/>
                </a:tc>
                <a:extLst>
                  <a:ext uri="{0D108BD9-81ED-4DB2-BD59-A6C34878D82A}">
                    <a16:rowId xmlns:a16="http://schemas.microsoft.com/office/drawing/2014/main" val="10009"/>
                  </a:ext>
                </a:extLst>
              </a:tr>
              <a:tr h="451683">
                <a:tc>
                  <a:txBody>
                    <a:bodyPr/>
                    <a:lstStyle/>
                    <a:p>
                      <a:r>
                        <a:rPr lang="en-US" sz="1200" dirty="0"/>
                        <a:t>I63.439</a:t>
                      </a:r>
                    </a:p>
                  </a:txBody>
                  <a:tcPr marT="45168" marB="45168"/>
                </a:tc>
                <a:tc>
                  <a:txBody>
                    <a:bodyPr/>
                    <a:lstStyle/>
                    <a:p>
                      <a:r>
                        <a:rPr kumimoji="0" lang="en-US" sz="1200" kern="1200" baseline="0" dirty="0">
                          <a:solidFill>
                            <a:schemeClr val="dk1"/>
                          </a:solidFill>
                          <a:latin typeface="+mn-lt"/>
                          <a:ea typeface="+mn-ea"/>
                          <a:cs typeface="+mn-cs"/>
                        </a:rPr>
                        <a:t>Of unspecified posterior cerebral artery 	</a:t>
                      </a:r>
                    </a:p>
                  </a:txBody>
                  <a:tcPr marT="45168" marB="45168"/>
                </a:tc>
                <a:extLst>
                  <a:ext uri="{0D108BD9-81ED-4DB2-BD59-A6C34878D82A}">
                    <a16:rowId xmlns:a16="http://schemas.microsoft.com/office/drawing/2014/main" val="10010"/>
                  </a:ext>
                </a:extLst>
              </a:tr>
              <a:tr h="387916">
                <a:tc>
                  <a:txBody>
                    <a:bodyPr/>
                    <a:lstStyle/>
                    <a:p>
                      <a:r>
                        <a:rPr lang="en-US" sz="1200" dirty="0"/>
                        <a:t>I63.441</a:t>
                      </a:r>
                    </a:p>
                  </a:txBody>
                  <a:tcPr marT="45168" marB="45168"/>
                </a:tc>
                <a:tc>
                  <a:txBody>
                    <a:bodyPr/>
                    <a:lstStyle/>
                    <a:p>
                      <a:r>
                        <a:rPr kumimoji="0" lang="en-US" sz="1200" kern="1200" baseline="0" dirty="0">
                          <a:solidFill>
                            <a:schemeClr val="dk1"/>
                          </a:solidFill>
                          <a:latin typeface="+mn-lt"/>
                          <a:ea typeface="+mn-ea"/>
                          <a:cs typeface="+mn-cs"/>
                        </a:rPr>
                        <a:t>Of right </a:t>
                      </a:r>
                      <a:r>
                        <a:rPr kumimoji="0" lang="en-US" sz="1200" kern="1200" baseline="0" dirty="0" err="1">
                          <a:solidFill>
                            <a:schemeClr val="dk1"/>
                          </a:solidFill>
                          <a:latin typeface="+mn-lt"/>
                          <a:ea typeface="+mn-ea"/>
                          <a:cs typeface="+mn-cs"/>
                        </a:rPr>
                        <a:t>cerebellar</a:t>
                      </a:r>
                      <a:r>
                        <a:rPr kumimoji="0" lang="en-US" sz="1200" kern="1200" baseline="0" dirty="0">
                          <a:solidFill>
                            <a:schemeClr val="dk1"/>
                          </a:solidFill>
                          <a:latin typeface="+mn-lt"/>
                          <a:ea typeface="+mn-ea"/>
                          <a:cs typeface="+mn-cs"/>
                        </a:rPr>
                        <a:t> artery</a:t>
                      </a:r>
                    </a:p>
                  </a:txBody>
                  <a:tcPr marT="45168" marB="45168"/>
                </a:tc>
                <a:extLst>
                  <a:ext uri="{0D108BD9-81ED-4DB2-BD59-A6C34878D82A}">
                    <a16:rowId xmlns:a16="http://schemas.microsoft.com/office/drawing/2014/main" val="10011"/>
                  </a:ext>
                </a:extLst>
              </a:tr>
              <a:tr h="387916">
                <a:tc>
                  <a:txBody>
                    <a:bodyPr/>
                    <a:lstStyle/>
                    <a:p>
                      <a:r>
                        <a:rPr lang="en-US" sz="1200" dirty="0"/>
                        <a:t>I63.442</a:t>
                      </a:r>
                    </a:p>
                  </a:txBody>
                  <a:tcPr marT="45168" marB="45168"/>
                </a:tc>
                <a:tc>
                  <a:txBody>
                    <a:bodyPr/>
                    <a:lstStyle/>
                    <a:p>
                      <a:r>
                        <a:rPr kumimoji="0" lang="en-US" sz="1200" kern="1200" baseline="0" dirty="0">
                          <a:solidFill>
                            <a:schemeClr val="dk1"/>
                          </a:solidFill>
                          <a:latin typeface="+mn-lt"/>
                          <a:ea typeface="+mn-ea"/>
                          <a:cs typeface="+mn-cs"/>
                        </a:rPr>
                        <a:t>Of left </a:t>
                      </a:r>
                      <a:r>
                        <a:rPr kumimoji="0" lang="en-US" sz="1200" kern="1200" baseline="0" dirty="0" err="1">
                          <a:solidFill>
                            <a:schemeClr val="dk1"/>
                          </a:solidFill>
                          <a:latin typeface="+mn-lt"/>
                          <a:ea typeface="+mn-ea"/>
                          <a:cs typeface="+mn-cs"/>
                        </a:rPr>
                        <a:t>cerebellar</a:t>
                      </a:r>
                      <a:r>
                        <a:rPr kumimoji="0" lang="en-US" sz="1200" kern="1200" baseline="0" dirty="0">
                          <a:solidFill>
                            <a:schemeClr val="dk1"/>
                          </a:solidFill>
                          <a:latin typeface="+mn-lt"/>
                          <a:ea typeface="+mn-ea"/>
                          <a:cs typeface="+mn-cs"/>
                        </a:rPr>
                        <a:t> artery </a:t>
                      </a:r>
                    </a:p>
                  </a:txBody>
                  <a:tcPr marT="45168" marB="45168"/>
                </a:tc>
                <a:extLst>
                  <a:ext uri="{0D108BD9-81ED-4DB2-BD59-A6C34878D82A}">
                    <a16:rowId xmlns:a16="http://schemas.microsoft.com/office/drawing/2014/main" val="10012"/>
                  </a:ext>
                </a:extLst>
              </a:tr>
              <a:tr h="387916">
                <a:tc>
                  <a:txBody>
                    <a:bodyPr/>
                    <a:lstStyle/>
                    <a:p>
                      <a:r>
                        <a:rPr lang="en-US" sz="1200" dirty="0"/>
                        <a:t>I63.449</a:t>
                      </a:r>
                    </a:p>
                  </a:txBody>
                  <a:tcPr marT="45168" marB="45168"/>
                </a:tc>
                <a:tc>
                  <a:txBody>
                    <a:bodyPr/>
                    <a:lstStyle/>
                    <a:p>
                      <a:r>
                        <a:rPr kumimoji="0" lang="en-US" sz="1200" kern="1200" baseline="0" dirty="0">
                          <a:solidFill>
                            <a:schemeClr val="dk1"/>
                          </a:solidFill>
                          <a:latin typeface="+mn-lt"/>
                          <a:ea typeface="+mn-ea"/>
                          <a:cs typeface="+mn-cs"/>
                        </a:rPr>
                        <a:t>Of unspecified </a:t>
                      </a:r>
                      <a:r>
                        <a:rPr kumimoji="0" lang="en-US" sz="1200" kern="1200" baseline="0" dirty="0" err="1">
                          <a:solidFill>
                            <a:schemeClr val="dk1"/>
                          </a:solidFill>
                          <a:latin typeface="+mn-lt"/>
                          <a:ea typeface="+mn-ea"/>
                          <a:cs typeface="+mn-cs"/>
                        </a:rPr>
                        <a:t>cerebellar</a:t>
                      </a:r>
                      <a:r>
                        <a:rPr kumimoji="0" lang="en-US" sz="1200" kern="1200" baseline="0" dirty="0">
                          <a:solidFill>
                            <a:schemeClr val="dk1"/>
                          </a:solidFill>
                          <a:latin typeface="+mn-lt"/>
                          <a:ea typeface="+mn-ea"/>
                          <a:cs typeface="+mn-cs"/>
                        </a:rPr>
                        <a:t> artery </a:t>
                      </a:r>
                    </a:p>
                  </a:txBody>
                  <a:tcPr marT="45168" marB="45168"/>
                </a:tc>
                <a:extLst>
                  <a:ext uri="{0D108BD9-81ED-4DB2-BD59-A6C34878D82A}">
                    <a16:rowId xmlns:a16="http://schemas.microsoft.com/office/drawing/2014/main" val="10013"/>
                  </a:ext>
                </a:extLst>
              </a:tr>
            </a:tbl>
          </a:graphicData>
        </a:graphic>
      </p:graphicFrame>
      <p:sp>
        <p:nvSpPr>
          <p:cNvPr id="15419" name="TextBox 6"/>
          <p:cNvSpPr txBox="1">
            <a:spLocks noChangeArrowheads="1"/>
          </p:cNvSpPr>
          <p:nvPr/>
        </p:nvSpPr>
        <p:spPr bwMode="auto">
          <a:xfrm>
            <a:off x="1973345" y="4444239"/>
            <a:ext cx="3124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0"/>
                <a:ea typeface="ヒラギノ角ゴ Pro W3" pitchFamily="124" charset="-128"/>
              </a:defRPr>
            </a:lvl1pPr>
            <a:lvl2pPr marL="742950" indent="-285750">
              <a:defRPr>
                <a:solidFill>
                  <a:schemeClr val="tx1"/>
                </a:solidFill>
                <a:latin typeface="Gill Sans MT" panose="020B0502020104020203" pitchFamily="34" charset="0"/>
                <a:ea typeface="ヒラギノ角ゴ Pro W3" pitchFamily="124" charset="-128"/>
              </a:defRPr>
            </a:lvl2pPr>
            <a:lvl3pPr marL="1143000" indent="-228600">
              <a:defRPr>
                <a:solidFill>
                  <a:schemeClr val="tx1"/>
                </a:solidFill>
                <a:latin typeface="Gill Sans MT" panose="020B0502020104020203" pitchFamily="34" charset="0"/>
                <a:ea typeface="ヒラギノ角ゴ Pro W3" pitchFamily="124" charset="-128"/>
              </a:defRPr>
            </a:lvl3pPr>
            <a:lvl4pPr marL="1600200" indent="-228600">
              <a:defRPr>
                <a:solidFill>
                  <a:schemeClr val="tx1"/>
                </a:solidFill>
                <a:latin typeface="Gill Sans MT" panose="020B0502020104020203" pitchFamily="34" charset="0"/>
                <a:ea typeface="ヒラギノ角ゴ Pro W3" pitchFamily="124" charset="-128"/>
              </a:defRPr>
            </a:lvl4pPr>
            <a:lvl5pPr marL="2057400" indent="-228600">
              <a:defRPr>
                <a:solidFill>
                  <a:schemeClr val="tx1"/>
                </a:solidFill>
                <a:latin typeface="Gill Sans MT" panose="020B0502020104020203" pitchFamily="34" charset="0"/>
                <a:ea typeface="ヒラギノ角ゴ Pro W3" pitchFamily="124" charset="-128"/>
              </a:defRPr>
            </a:lvl5pPr>
            <a:lvl6pPr marL="25146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6pPr>
            <a:lvl7pPr marL="29718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7pPr>
            <a:lvl8pPr marL="34290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8pPr>
            <a:lvl9pPr marL="3886200" indent="-228600" fontAlgn="base">
              <a:spcBef>
                <a:spcPct val="0"/>
              </a:spcBef>
              <a:spcAft>
                <a:spcPct val="0"/>
              </a:spcAft>
              <a:defRPr>
                <a:solidFill>
                  <a:schemeClr val="tx1"/>
                </a:solidFill>
                <a:latin typeface="Gill Sans MT" panose="020B0502020104020203" pitchFamily="34" charset="0"/>
                <a:ea typeface="ヒラギノ角ゴ Pro W3" pitchFamily="124" charset="-128"/>
              </a:defRPr>
            </a:lvl9pPr>
          </a:lstStyle>
          <a:p>
            <a:pPr algn="ctr"/>
            <a:r>
              <a:rPr lang="en-US" altLang="en-US" sz="2000" i="1"/>
              <a:t>With specificity and laterality, one ICD-9 code translates into 14 possible ICD-10 codes</a:t>
            </a:r>
          </a:p>
        </p:txBody>
      </p:sp>
      <p:pic>
        <p:nvPicPr>
          <p:cNvPr id="3" name="Picture 2">
            <a:extLst>
              <a:ext uri="{FF2B5EF4-FFF2-40B4-BE49-F238E27FC236}">
                <a16:creationId xmlns:a16="http://schemas.microsoft.com/office/drawing/2014/main" id="{C27048A3-DFB1-47FE-8044-859AF2956A1E}"/>
              </a:ext>
            </a:extLst>
          </p:cNvPr>
          <p:cNvPicPr>
            <a:picLocks noChangeAspect="1"/>
          </p:cNvPicPr>
          <p:nvPr/>
        </p:nvPicPr>
        <p:blipFill>
          <a:blip r:embed="rId2"/>
          <a:stretch>
            <a:fillRect/>
          </a:stretch>
        </p:blipFill>
        <p:spPr>
          <a:xfrm>
            <a:off x="9464821" y="367540"/>
            <a:ext cx="2480756" cy="2168270"/>
          </a:xfrm>
          <a:prstGeom prst="rect">
            <a:avLst/>
          </a:prstGeom>
        </p:spPr>
      </p:pic>
    </p:spTree>
    <p:extLst>
      <p:ext uri="{BB962C8B-B14F-4D97-AF65-F5344CB8AC3E}">
        <p14:creationId xmlns:p14="http://schemas.microsoft.com/office/powerpoint/2010/main" val="3713762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altLang="en-US"/>
              <a:t>New Features in ICD-10-CM</a:t>
            </a:r>
          </a:p>
        </p:txBody>
      </p:sp>
      <p:sp>
        <p:nvSpPr>
          <p:cNvPr id="36866" name="Content Placeholder 2"/>
          <p:cNvSpPr>
            <a:spLocks noGrp="1"/>
          </p:cNvSpPr>
          <p:nvPr>
            <p:ph idx="1"/>
          </p:nvPr>
        </p:nvSpPr>
        <p:spPr/>
        <p:txBody>
          <a:bodyPr/>
          <a:lstStyle/>
          <a:p>
            <a:r>
              <a:rPr lang="en-US" altLang="en-US" dirty="0"/>
              <a:t>Laterality (Left, Right, Bilateral)</a:t>
            </a:r>
          </a:p>
          <a:p>
            <a:r>
              <a:rPr lang="en-US" altLang="en-US" dirty="0"/>
              <a:t>Combination codes for certain conditions and common associated symptoms and manifestations</a:t>
            </a:r>
          </a:p>
          <a:p>
            <a:r>
              <a:rPr lang="en-US" altLang="en-US" dirty="0"/>
              <a:t>Combination codes for poisonings and their associated external cause</a:t>
            </a:r>
          </a:p>
          <a:p>
            <a:r>
              <a:rPr lang="en-US" altLang="en-US" dirty="0"/>
              <a:t>Obstetric codes identify trimester instead of episode of care</a:t>
            </a:r>
          </a:p>
        </p:txBody>
      </p:sp>
      <p:sp>
        <p:nvSpPr>
          <p:cNvPr id="3686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CC9E52EB-B0BA-49B8-9354-85ABD5FD6054}" type="slidenum">
              <a:rPr lang="en-US" altLang="en-US" sz="1000">
                <a:solidFill>
                  <a:srgbClr val="000000"/>
                </a:solidFill>
              </a:rPr>
              <a:pPr eaLnBrk="1" hangingPunct="1"/>
              <a:t>34</a:t>
            </a:fld>
            <a:endParaRPr lang="en-US" altLang="en-US" sz="1000">
              <a:solidFill>
                <a:srgbClr val="000000"/>
              </a:solidFill>
            </a:endParaRPr>
          </a:p>
        </p:txBody>
      </p:sp>
    </p:spTree>
    <p:extLst>
      <p:ext uri="{BB962C8B-B14F-4D97-AF65-F5344CB8AC3E}">
        <p14:creationId xmlns:p14="http://schemas.microsoft.com/office/powerpoint/2010/main" val="4020327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1"/>
          </p:nvPr>
        </p:nvSpPr>
        <p:spPr/>
        <p:txBody>
          <a:bodyPr/>
          <a:lstStyle/>
          <a:p>
            <a:pPr eaLnBrk="1" hangingPunct="1"/>
            <a:r>
              <a:rPr lang="en-US" altLang="en-US" dirty="0"/>
              <a:t>H61.12 Hematoma of pinna</a:t>
            </a:r>
          </a:p>
          <a:p>
            <a:pPr lvl="1" eaLnBrk="1" hangingPunct="1"/>
            <a:r>
              <a:rPr lang="en-US" altLang="en-US" dirty="0"/>
              <a:t>H61.121 Hematoma of pinna, right ear</a:t>
            </a:r>
          </a:p>
          <a:p>
            <a:pPr lvl="1" eaLnBrk="1" hangingPunct="1"/>
            <a:r>
              <a:rPr lang="en-US" altLang="en-US" dirty="0"/>
              <a:t>H61.122 Hematoma of pinna, left ear</a:t>
            </a:r>
          </a:p>
          <a:p>
            <a:pPr lvl="1" eaLnBrk="1" hangingPunct="1"/>
            <a:r>
              <a:rPr lang="en-US" altLang="en-US" dirty="0"/>
              <a:t>H61.123 Hematoma of pinna, bilateral ears</a:t>
            </a:r>
          </a:p>
          <a:p>
            <a:pPr lvl="1" eaLnBrk="1" hangingPunct="1"/>
            <a:r>
              <a:rPr lang="en-US" altLang="en-US" dirty="0"/>
              <a:t>H61.129 Hematoma of pinna, unspecified ear</a:t>
            </a:r>
          </a:p>
        </p:txBody>
      </p:sp>
      <p:sp>
        <p:nvSpPr>
          <p:cNvPr id="18435" name="Title 1"/>
          <p:cNvSpPr>
            <a:spLocks noGrp="1"/>
          </p:cNvSpPr>
          <p:nvPr>
            <p:ph type="title"/>
          </p:nvPr>
        </p:nvSpPr>
        <p:spPr/>
        <p:txBody>
          <a:bodyPr/>
          <a:lstStyle/>
          <a:p>
            <a:r>
              <a:rPr lang="en-US" altLang="en-US" dirty="0"/>
              <a:t>Laterality Example:</a:t>
            </a:r>
          </a:p>
        </p:txBody>
      </p:sp>
      <p:pic>
        <p:nvPicPr>
          <p:cNvPr id="2" name="Picture 1">
            <a:extLst>
              <a:ext uri="{FF2B5EF4-FFF2-40B4-BE49-F238E27FC236}">
                <a16:creationId xmlns:a16="http://schemas.microsoft.com/office/drawing/2014/main" id="{1710C50F-780B-404B-A1EF-DD76D4E810F6}"/>
              </a:ext>
            </a:extLst>
          </p:cNvPr>
          <p:cNvPicPr>
            <a:picLocks noChangeAspect="1"/>
          </p:cNvPicPr>
          <p:nvPr/>
        </p:nvPicPr>
        <p:blipFill>
          <a:blip r:embed="rId2"/>
          <a:stretch>
            <a:fillRect/>
          </a:stretch>
        </p:blipFill>
        <p:spPr>
          <a:xfrm>
            <a:off x="6612068" y="365125"/>
            <a:ext cx="5038725" cy="2114550"/>
          </a:xfrm>
          <a:prstGeom prst="rect">
            <a:avLst/>
          </a:prstGeom>
        </p:spPr>
      </p:pic>
      <p:sp>
        <p:nvSpPr>
          <p:cNvPr id="3" name="TextBox 2">
            <a:extLst>
              <a:ext uri="{FF2B5EF4-FFF2-40B4-BE49-F238E27FC236}">
                <a16:creationId xmlns:a16="http://schemas.microsoft.com/office/drawing/2014/main" id="{CF6B1E56-C3B2-410C-9A1D-20CBE5E9BFD7}"/>
              </a:ext>
            </a:extLst>
          </p:cNvPr>
          <p:cNvSpPr txBox="1"/>
          <p:nvPr/>
        </p:nvSpPr>
        <p:spPr>
          <a:xfrm>
            <a:off x="2724346" y="4647414"/>
            <a:ext cx="8629454" cy="369332"/>
          </a:xfrm>
          <a:prstGeom prst="rect">
            <a:avLst/>
          </a:prstGeom>
          <a:noFill/>
        </p:spPr>
        <p:txBody>
          <a:bodyPr wrap="square" rtlCol="0">
            <a:spAutoFit/>
          </a:bodyPr>
          <a:lstStyle/>
          <a:p>
            <a:r>
              <a:rPr lang="en-US" dirty="0"/>
              <a:t>Hematoma of Pinna: A deformity of the outer ear that may occur after injury to the ear.</a:t>
            </a:r>
          </a:p>
        </p:txBody>
      </p:sp>
    </p:spTree>
    <p:extLst>
      <p:ext uri="{BB962C8B-B14F-4D97-AF65-F5344CB8AC3E}">
        <p14:creationId xmlns:p14="http://schemas.microsoft.com/office/powerpoint/2010/main" val="896578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a:t>New Features in ICD-10-CM</a:t>
            </a:r>
            <a:br>
              <a:rPr lang="en-US" altLang="en-US" sz="3200"/>
            </a:br>
            <a:r>
              <a:rPr lang="en-US" altLang="en-US" sz="3200"/>
              <a:t>Placeholder </a:t>
            </a:r>
            <a:r>
              <a:rPr lang="en-US" altLang="en-US" sz="3200">
                <a:solidFill>
                  <a:srgbClr val="C00000"/>
                </a:solidFill>
              </a:rPr>
              <a:t>“X”</a:t>
            </a:r>
            <a:r>
              <a:rPr lang="en-US" altLang="ja-JP" sz="3200"/>
              <a:t> Character</a:t>
            </a:r>
            <a:endParaRPr lang="en-US" altLang="en-US" sz="3200"/>
          </a:p>
        </p:txBody>
      </p:sp>
      <p:sp>
        <p:nvSpPr>
          <p:cNvPr id="3789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598B4E84-18F6-45A4-AF7A-E9E8E7EB453E}" type="slidenum">
              <a:rPr lang="en-US" altLang="en-US" sz="1000">
                <a:solidFill>
                  <a:srgbClr val="000000"/>
                </a:solidFill>
              </a:rPr>
              <a:pPr eaLnBrk="1" hangingPunct="1"/>
              <a:t>36</a:t>
            </a:fld>
            <a:endParaRPr lang="en-US" altLang="en-US" sz="1000">
              <a:solidFill>
                <a:srgbClr val="000000"/>
              </a:solidFill>
            </a:endParaRPr>
          </a:p>
        </p:txBody>
      </p:sp>
      <p:sp>
        <p:nvSpPr>
          <p:cNvPr id="37891" name="Rectangle 6"/>
          <p:cNvSpPr>
            <a:spLocks noChangeArrowheads="1"/>
          </p:cNvSpPr>
          <p:nvPr/>
        </p:nvSpPr>
        <p:spPr bwMode="auto">
          <a:xfrm>
            <a:off x="798153" y="1943100"/>
            <a:ext cx="8229600" cy="313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sz="1800" dirty="0"/>
          </a:p>
          <a:p>
            <a:pPr eaLnBrk="1" hangingPunct="1"/>
            <a:r>
              <a:rPr lang="en-US" altLang="en-US" sz="1800" b="1" dirty="0"/>
              <a:t>4. 	Placeholder character </a:t>
            </a:r>
          </a:p>
          <a:p>
            <a:pPr lvl="1" eaLnBrk="1" hangingPunct="1"/>
            <a:r>
              <a:rPr lang="en-US" altLang="en-US" sz="1800" dirty="0"/>
              <a:t>The ICD-10-CM utilizes a placeholder character </a:t>
            </a:r>
            <a:r>
              <a:rPr lang="en-US" altLang="en-US" sz="1800" dirty="0">
                <a:solidFill>
                  <a:srgbClr val="C00000"/>
                </a:solidFill>
              </a:rPr>
              <a:t>“X”. </a:t>
            </a:r>
            <a:r>
              <a:rPr lang="en-US" altLang="en-US" sz="1800" dirty="0"/>
              <a:t>The </a:t>
            </a:r>
            <a:r>
              <a:rPr lang="en-US" altLang="en-US" sz="1800" dirty="0">
                <a:solidFill>
                  <a:srgbClr val="C00000"/>
                </a:solidFill>
              </a:rPr>
              <a:t>“X”</a:t>
            </a:r>
            <a:r>
              <a:rPr lang="en-US" altLang="ja-JP" sz="1800" dirty="0"/>
              <a:t> is used as a placeholder at certain codes to allow for future expansion. An example of this is at the poisoning, adverse effect and </a:t>
            </a:r>
            <a:r>
              <a:rPr lang="en-US" altLang="ja-JP" sz="1800" dirty="0" err="1"/>
              <a:t>underdosing</a:t>
            </a:r>
            <a:r>
              <a:rPr lang="en-US" altLang="ja-JP" sz="1800" dirty="0"/>
              <a:t> codes, categories T36-T50.   Where a placeholder exists, the </a:t>
            </a:r>
            <a:r>
              <a:rPr lang="en-US" altLang="ja-JP" sz="1800" dirty="0">
                <a:solidFill>
                  <a:srgbClr val="C00000"/>
                </a:solidFill>
              </a:rPr>
              <a:t>X</a:t>
            </a:r>
            <a:r>
              <a:rPr lang="en-US" altLang="ja-JP" sz="1800" dirty="0"/>
              <a:t> must be used in order for the code to be considered a valid code.</a:t>
            </a:r>
          </a:p>
          <a:p>
            <a:pPr lvl="1" eaLnBrk="1" hangingPunct="1"/>
            <a:endParaRPr lang="en-US" altLang="en-US" sz="1800" dirty="0"/>
          </a:p>
          <a:p>
            <a:pPr lvl="1" eaLnBrk="1" hangingPunct="1"/>
            <a:r>
              <a:rPr lang="en-US" altLang="en-US" sz="1800" dirty="0">
                <a:solidFill>
                  <a:srgbClr val="C00000"/>
                </a:solidFill>
              </a:rPr>
              <a:t>Example:  </a:t>
            </a:r>
          </a:p>
          <a:p>
            <a:pPr eaLnBrk="1" hangingPunct="1"/>
            <a:endParaRPr lang="en-US" altLang="en-US" sz="1800" dirty="0"/>
          </a:p>
          <a:p>
            <a:pPr eaLnBrk="1" hangingPunct="1"/>
            <a:endParaRPr lang="en-US" altLang="en-US" sz="1800" dirty="0"/>
          </a:p>
        </p:txBody>
      </p:sp>
      <p:pic>
        <p:nvPicPr>
          <p:cNvPr id="3789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2975" y="3848101"/>
            <a:ext cx="6910388"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TextBox 8"/>
          <p:cNvSpPr txBox="1">
            <a:spLocks noChangeArrowheads="1"/>
          </p:cNvSpPr>
          <p:nvPr/>
        </p:nvSpPr>
        <p:spPr bwMode="auto">
          <a:xfrm>
            <a:off x="3454401" y="5811838"/>
            <a:ext cx="70516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dirty="0"/>
              <a:t>H40.11</a:t>
            </a:r>
            <a:r>
              <a:rPr lang="en-US" altLang="en-US" sz="1800" dirty="0">
                <a:solidFill>
                  <a:srgbClr val="C00000"/>
                </a:solidFill>
              </a:rPr>
              <a:t>X</a:t>
            </a:r>
            <a:r>
              <a:rPr lang="en-US" altLang="en-US" sz="1800" dirty="0"/>
              <a:t>1</a:t>
            </a:r>
            <a:r>
              <a:rPr lang="en-US" altLang="en-US" sz="1800" dirty="0">
                <a:solidFill>
                  <a:srgbClr val="C00000"/>
                </a:solidFill>
              </a:rPr>
              <a:t>     </a:t>
            </a:r>
            <a:r>
              <a:rPr lang="en-US" altLang="en-US" sz="1800" dirty="0"/>
              <a:t>Mild stage primary open-angle glaucoma</a:t>
            </a:r>
          </a:p>
        </p:txBody>
      </p:sp>
      <p:cxnSp>
        <p:nvCxnSpPr>
          <p:cNvPr id="11" name="Straight Arrow Connector 10"/>
          <p:cNvCxnSpPr/>
          <p:nvPr/>
        </p:nvCxnSpPr>
        <p:spPr>
          <a:xfrm>
            <a:off x="1981200" y="5994401"/>
            <a:ext cx="1371600" cy="9525"/>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550CF98-F870-44BC-9291-755A512FC1B7}"/>
              </a:ext>
            </a:extLst>
          </p:cNvPr>
          <p:cNvPicPr>
            <a:picLocks noChangeAspect="1"/>
          </p:cNvPicPr>
          <p:nvPr/>
        </p:nvPicPr>
        <p:blipFill>
          <a:blip r:embed="rId3"/>
          <a:stretch>
            <a:fillRect/>
          </a:stretch>
        </p:blipFill>
        <p:spPr>
          <a:xfrm>
            <a:off x="9151938" y="0"/>
            <a:ext cx="2743200" cy="2696066"/>
          </a:xfrm>
          <a:prstGeom prst="rect">
            <a:avLst/>
          </a:prstGeom>
        </p:spPr>
      </p:pic>
    </p:spTree>
    <p:extLst>
      <p:ext uri="{BB962C8B-B14F-4D97-AF65-F5344CB8AC3E}">
        <p14:creationId xmlns:p14="http://schemas.microsoft.com/office/powerpoint/2010/main" val="2189124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6057" y="398411"/>
            <a:ext cx="8361363" cy="5121275"/>
          </a:xfrm>
        </p:spPr>
        <p:txBody>
          <a:bodyPr>
            <a:normAutofit lnSpcReduction="10000"/>
          </a:bodyPr>
          <a:lstStyle/>
          <a:p>
            <a:pPr>
              <a:buFont typeface="Arial" panose="020B0604020202020204" pitchFamily="34" charset="0"/>
              <a:buNone/>
            </a:pPr>
            <a:r>
              <a:rPr lang="en-US" altLang="en-US" sz="2000" b="1" dirty="0"/>
              <a:t>5.  7th Characters </a:t>
            </a:r>
          </a:p>
          <a:p>
            <a:pPr>
              <a:buFont typeface="Arial" panose="020B0604020202020204" pitchFamily="34" charset="0"/>
              <a:buNone/>
            </a:pPr>
            <a:r>
              <a:rPr lang="en-US" altLang="en-US" sz="2000" dirty="0"/>
              <a:t>	Certain ICD-10-CM categories have applicable </a:t>
            </a:r>
            <a:r>
              <a:rPr lang="en-US" altLang="en-US" sz="2000" dirty="0">
                <a:solidFill>
                  <a:srgbClr val="C00000"/>
                </a:solidFill>
              </a:rPr>
              <a:t>7th</a:t>
            </a:r>
            <a:r>
              <a:rPr lang="en-US" altLang="en-US" sz="2000" dirty="0"/>
              <a:t> characters. The applicable 7th character is required for all codes within the category. The 7th character must always be the 7th character in the data field. If a code that requires a 7th character is not 6 characters, a placeholder </a:t>
            </a:r>
            <a:r>
              <a:rPr lang="en-US" altLang="en-US" sz="2000" dirty="0">
                <a:solidFill>
                  <a:srgbClr val="C00000"/>
                </a:solidFill>
              </a:rPr>
              <a:t>X</a:t>
            </a:r>
            <a:r>
              <a:rPr lang="en-US" altLang="en-US" sz="2000" dirty="0"/>
              <a:t> must be used to fill in the empty character</a:t>
            </a:r>
            <a:r>
              <a:rPr lang="en-US" altLang="en-US" sz="2000" dirty="0">
                <a:solidFill>
                  <a:srgbClr val="C00000"/>
                </a:solidFill>
              </a:rPr>
              <a:t>s</a:t>
            </a:r>
            <a:r>
              <a:rPr lang="en-US" altLang="en-US" sz="2000" dirty="0"/>
              <a:t>.</a:t>
            </a:r>
          </a:p>
          <a:p>
            <a:pPr>
              <a:buFont typeface="Arial" panose="020B0604020202020204" pitchFamily="34" charset="0"/>
              <a:buNone/>
            </a:pPr>
            <a:endParaRPr lang="en-US" altLang="en-US" sz="1000" dirty="0"/>
          </a:p>
          <a:p>
            <a:pPr>
              <a:buFont typeface="Arial" panose="020B0604020202020204" pitchFamily="34" charset="0"/>
              <a:buNone/>
            </a:pPr>
            <a:r>
              <a:rPr lang="en-US" altLang="en-US" sz="2000" dirty="0"/>
              <a:t>	</a:t>
            </a:r>
            <a:r>
              <a:rPr lang="en-US" altLang="en-US" sz="2000" dirty="0">
                <a:solidFill>
                  <a:srgbClr val="C00000"/>
                </a:solidFill>
              </a:rPr>
              <a:t>Example 1:</a:t>
            </a:r>
            <a:r>
              <a:rPr lang="en-US" altLang="en-US" sz="2000" dirty="0"/>
              <a:t>  </a:t>
            </a:r>
          </a:p>
          <a:p>
            <a:pPr>
              <a:buFont typeface="Arial" panose="020B0604020202020204" pitchFamily="34" charset="0"/>
              <a:buNone/>
            </a:pPr>
            <a:endParaRPr lang="en-US" altLang="en-US" sz="2000" dirty="0"/>
          </a:p>
          <a:p>
            <a:pPr>
              <a:buFont typeface="Arial" panose="020B0604020202020204" pitchFamily="34" charset="0"/>
              <a:buNone/>
            </a:pPr>
            <a:endParaRPr lang="en-US" altLang="en-US" sz="2000" dirty="0"/>
          </a:p>
          <a:p>
            <a:pPr>
              <a:buFont typeface="Arial" panose="020B0604020202020204" pitchFamily="34" charset="0"/>
              <a:buNone/>
            </a:pPr>
            <a:endParaRPr lang="en-US" altLang="en-US" sz="2000" dirty="0"/>
          </a:p>
          <a:p>
            <a:pPr>
              <a:buFont typeface="Arial" panose="020B0604020202020204" pitchFamily="34" charset="0"/>
              <a:buNone/>
            </a:pPr>
            <a:endParaRPr lang="en-US" altLang="en-US" sz="2000" dirty="0"/>
          </a:p>
          <a:p>
            <a:pPr>
              <a:buFont typeface="Arial" panose="020B0604020202020204" pitchFamily="34" charset="0"/>
              <a:buNone/>
            </a:pPr>
            <a:endParaRPr lang="en-US" altLang="en-US" sz="2000" dirty="0"/>
          </a:p>
          <a:p>
            <a:pPr>
              <a:buFont typeface="Arial" panose="020B0604020202020204" pitchFamily="34" charset="0"/>
              <a:buNone/>
            </a:pPr>
            <a:r>
              <a:rPr lang="en-US" altLang="en-US" sz="2000" dirty="0"/>
              <a:t>  Some codes have even more!</a:t>
            </a:r>
          </a:p>
          <a:p>
            <a:pPr>
              <a:buFont typeface="Arial" panose="020B0604020202020204" pitchFamily="34" charset="0"/>
              <a:buNone/>
            </a:pPr>
            <a:r>
              <a:rPr lang="en-US" altLang="en-US" sz="2000" dirty="0">
                <a:solidFill>
                  <a:srgbClr val="C00000"/>
                </a:solidFill>
              </a:rPr>
              <a:t>      Example 2: </a:t>
            </a:r>
            <a:endParaRPr lang="en-US" altLang="en-US" sz="2000" dirty="0"/>
          </a:p>
        </p:txBody>
      </p:sp>
      <p:sp>
        <p:nvSpPr>
          <p:cNvPr id="3891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E58C4AD0-A26E-49F4-81C2-6721BCA64151}" type="slidenum">
              <a:rPr lang="en-US" altLang="en-US" sz="1000">
                <a:solidFill>
                  <a:srgbClr val="000000"/>
                </a:solidFill>
              </a:rPr>
              <a:pPr eaLnBrk="1" hangingPunct="1"/>
              <a:t>37</a:t>
            </a:fld>
            <a:endParaRPr lang="en-US" altLang="en-US" sz="1000">
              <a:solidFill>
                <a:srgbClr val="000000"/>
              </a:solidFill>
            </a:endParaRPr>
          </a:p>
        </p:txBody>
      </p:sp>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l="2303"/>
          <a:stretch>
            <a:fillRect/>
          </a:stretch>
        </p:blipFill>
        <p:spPr bwMode="auto">
          <a:xfrm>
            <a:off x="2683225" y="2566771"/>
            <a:ext cx="6688137"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TextBox 6"/>
          <p:cNvSpPr txBox="1">
            <a:spLocks noChangeArrowheads="1"/>
          </p:cNvSpPr>
          <p:nvPr/>
        </p:nvSpPr>
        <p:spPr bwMode="auto">
          <a:xfrm>
            <a:off x="3492500" y="4000500"/>
            <a:ext cx="5576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dirty="0"/>
              <a:t>T79.0</a:t>
            </a:r>
            <a:r>
              <a:rPr lang="en-US" altLang="en-US" sz="1800" dirty="0">
                <a:solidFill>
                  <a:srgbClr val="C00000"/>
                </a:solidFill>
              </a:rPr>
              <a:t>XX</a:t>
            </a:r>
            <a:r>
              <a:rPr lang="en-US" altLang="en-US" sz="1800" dirty="0"/>
              <a:t>A</a:t>
            </a:r>
            <a:r>
              <a:rPr lang="en-US" altLang="en-US" sz="1800" dirty="0">
                <a:solidFill>
                  <a:srgbClr val="C00000"/>
                </a:solidFill>
              </a:rPr>
              <a:t>    Initial encounter for a traumatic air embolism</a:t>
            </a:r>
            <a:endParaRPr lang="en-US" altLang="en-US" sz="1800" dirty="0"/>
          </a:p>
        </p:txBody>
      </p:sp>
      <p:cxnSp>
        <p:nvCxnSpPr>
          <p:cNvPr id="8" name="Straight Arrow Connector 7"/>
          <p:cNvCxnSpPr/>
          <p:nvPr/>
        </p:nvCxnSpPr>
        <p:spPr>
          <a:xfrm>
            <a:off x="2092325" y="4175125"/>
            <a:ext cx="1301750" cy="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8918" name="TextBox 8"/>
          <p:cNvSpPr txBox="1">
            <a:spLocks noChangeArrowheads="1"/>
          </p:cNvSpPr>
          <p:nvPr/>
        </p:nvSpPr>
        <p:spPr bwMode="auto">
          <a:xfrm>
            <a:off x="3535364" y="6351589"/>
            <a:ext cx="5578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a:t>W06.</a:t>
            </a:r>
            <a:r>
              <a:rPr lang="en-US" altLang="en-US" sz="1800">
                <a:solidFill>
                  <a:srgbClr val="C00000"/>
                </a:solidFill>
              </a:rPr>
              <a:t>XXX</a:t>
            </a:r>
            <a:r>
              <a:rPr lang="en-US" altLang="en-US" sz="1800"/>
              <a:t>D  Subsequent encounter for a fall from a bed</a:t>
            </a:r>
          </a:p>
        </p:txBody>
      </p:sp>
      <p:pic>
        <p:nvPicPr>
          <p:cNvPr id="3891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6434" y="4987296"/>
            <a:ext cx="5492750"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Arrow Connector 16"/>
          <p:cNvCxnSpPr/>
          <p:nvPr/>
        </p:nvCxnSpPr>
        <p:spPr>
          <a:xfrm>
            <a:off x="2092325" y="6502400"/>
            <a:ext cx="1301750" cy="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0FA566B-2AA8-4FFC-B952-C637E5AD2B28}"/>
              </a:ext>
            </a:extLst>
          </p:cNvPr>
          <p:cNvSpPr txBox="1"/>
          <p:nvPr/>
        </p:nvSpPr>
        <p:spPr>
          <a:xfrm>
            <a:off x="273377" y="2479249"/>
            <a:ext cx="1885361" cy="1521245"/>
          </a:xfrm>
          <a:prstGeom prst="rect">
            <a:avLst/>
          </a:prstGeom>
          <a:noFill/>
        </p:spPr>
        <p:txBody>
          <a:bodyPr vert="eaVert" wrap="square" rtlCol="0">
            <a:spAutoFit/>
          </a:bodyPr>
          <a:lstStyle/>
          <a:p>
            <a:endParaRPr lang="en-US" dirty="0"/>
          </a:p>
        </p:txBody>
      </p:sp>
      <p:sp>
        <p:nvSpPr>
          <p:cNvPr id="4" name="TextBox 3">
            <a:extLst>
              <a:ext uri="{FF2B5EF4-FFF2-40B4-BE49-F238E27FC236}">
                <a16:creationId xmlns:a16="http://schemas.microsoft.com/office/drawing/2014/main" id="{8404F5BC-49C0-4996-ABEF-8C380748B691}"/>
              </a:ext>
            </a:extLst>
          </p:cNvPr>
          <p:cNvSpPr txBox="1"/>
          <p:nvPr/>
        </p:nvSpPr>
        <p:spPr>
          <a:xfrm>
            <a:off x="9371362" y="3553203"/>
            <a:ext cx="2661125" cy="3139321"/>
          </a:xfrm>
          <a:prstGeom prst="rect">
            <a:avLst/>
          </a:prstGeom>
          <a:noFill/>
        </p:spPr>
        <p:txBody>
          <a:bodyPr wrap="square" rtlCol="0">
            <a:spAutoFit/>
          </a:bodyPr>
          <a:lstStyle/>
          <a:p>
            <a:r>
              <a:rPr lang="en-US" b="1" dirty="0"/>
              <a:t>ICD</a:t>
            </a:r>
            <a:r>
              <a:rPr lang="en-US" dirty="0"/>
              <a:t>-</a:t>
            </a:r>
            <a:r>
              <a:rPr lang="en-US" b="1" dirty="0"/>
              <a:t>10</a:t>
            </a:r>
            <a:r>
              <a:rPr lang="en-US" dirty="0"/>
              <a:t>-CM says the seventh character S is “for use for complications or conditions that arise as a direct result of an injury, such as scar formation after a burn. The scars are sequelae of the burn.” In other words, </a:t>
            </a:r>
            <a:r>
              <a:rPr lang="en-US" b="1" dirty="0"/>
              <a:t>sequela</a:t>
            </a:r>
            <a:r>
              <a:rPr lang="en-US" dirty="0"/>
              <a:t> are the late effects of an injury</a:t>
            </a:r>
          </a:p>
        </p:txBody>
      </p:sp>
      <p:pic>
        <p:nvPicPr>
          <p:cNvPr id="5" name="Picture 4">
            <a:extLst>
              <a:ext uri="{FF2B5EF4-FFF2-40B4-BE49-F238E27FC236}">
                <a16:creationId xmlns:a16="http://schemas.microsoft.com/office/drawing/2014/main" id="{14A102DB-9F8E-4309-B8F8-E8AF00AD6A51}"/>
              </a:ext>
            </a:extLst>
          </p:cNvPr>
          <p:cNvPicPr>
            <a:picLocks noChangeAspect="1"/>
          </p:cNvPicPr>
          <p:nvPr/>
        </p:nvPicPr>
        <p:blipFill>
          <a:blip r:embed="rId4"/>
          <a:stretch>
            <a:fillRect/>
          </a:stretch>
        </p:blipFill>
        <p:spPr>
          <a:xfrm>
            <a:off x="9895848" y="914399"/>
            <a:ext cx="2296151" cy="1649991"/>
          </a:xfrm>
          <a:prstGeom prst="rect">
            <a:avLst/>
          </a:prstGeom>
        </p:spPr>
      </p:pic>
    </p:spTree>
    <p:extLst>
      <p:ext uri="{BB962C8B-B14F-4D97-AF65-F5344CB8AC3E}">
        <p14:creationId xmlns:p14="http://schemas.microsoft.com/office/powerpoint/2010/main" val="885741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ltLang="en-US" dirty="0">
                <a:ea typeface="MS PGothic" panose="020B0600070205080204" pitchFamily="34" charset="-128"/>
              </a:rPr>
              <a:t>Chapter Changes: Diabetes Mellitus </a:t>
            </a:r>
          </a:p>
        </p:txBody>
      </p:sp>
      <p:sp>
        <p:nvSpPr>
          <p:cNvPr id="30723" name="Content Placeholder 2"/>
          <p:cNvSpPr>
            <a:spLocks noGrp="1"/>
          </p:cNvSpPr>
          <p:nvPr>
            <p:ph idx="1"/>
          </p:nvPr>
        </p:nvSpPr>
        <p:spPr>
          <a:xfrm>
            <a:off x="457729" y="1820101"/>
            <a:ext cx="11276542" cy="4067528"/>
          </a:xfrm>
        </p:spPr>
        <p:txBody>
          <a:bodyPr/>
          <a:lstStyle/>
          <a:p>
            <a:r>
              <a:rPr lang="en-US" altLang="en-US" sz="3111" dirty="0"/>
              <a:t>Diabetes mellitus is located in Chapter 3, Endocrine, Nutritional and Metabolic Diseases, and Immunity Disorders in ICD-9-CM (250)</a:t>
            </a:r>
          </a:p>
          <a:p>
            <a:endParaRPr lang="en-US" altLang="en-US" sz="3111" dirty="0"/>
          </a:p>
          <a:p>
            <a:r>
              <a:rPr lang="en-US" altLang="en-US" sz="3111" dirty="0"/>
              <a:t>Diabetes mellitus is located in Chapter 4, Endocrine, Nutritional and Metabolic Disorders in ICD-10-CM </a:t>
            </a:r>
            <a:br>
              <a:rPr lang="en-US" altLang="en-US" sz="3111" dirty="0"/>
            </a:br>
            <a:r>
              <a:rPr lang="en-US" altLang="en-US" sz="3111" dirty="0"/>
              <a:t>(E00-E89)</a:t>
            </a:r>
          </a:p>
          <a:p>
            <a:pPr eaLnBrk="1" hangingPunct="1"/>
            <a:endParaRPr lang="en-US" altLang="en-US" sz="3111" dirty="0"/>
          </a:p>
          <a:p>
            <a:pPr lvl="2" eaLnBrk="1" hangingPunct="1">
              <a:buFont typeface="Arial" panose="020B0604020202020204" pitchFamily="34" charset="0"/>
              <a:buNone/>
            </a:pPr>
            <a:endParaRPr lang="en-US" altLang="en-US" dirty="0">
              <a:ea typeface="MS PGothic" panose="020B0600070205080204" pitchFamily="34" charset="-128"/>
            </a:endParaRPr>
          </a:p>
          <a:p>
            <a:pPr eaLnBrk="1" hangingPunct="1"/>
            <a:endParaRPr lang="en-US" altLang="en-US" dirty="0">
              <a:ea typeface="MS PGothic" panose="020B0600070205080204" pitchFamily="34" charset="-128"/>
            </a:endParaRPr>
          </a:p>
        </p:txBody>
      </p:sp>
      <p:sp>
        <p:nvSpPr>
          <p:cNvPr id="5" name="TextBox 4">
            <a:extLst>
              <a:ext uri="{FF2B5EF4-FFF2-40B4-BE49-F238E27FC236}">
                <a16:creationId xmlns:a16="http://schemas.microsoft.com/office/drawing/2014/main" id="{F8120A48-4AA7-473E-B244-DA98B82EFDA7}"/>
              </a:ext>
            </a:extLst>
          </p:cNvPr>
          <p:cNvSpPr txBox="1"/>
          <p:nvPr/>
        </p:nvSpPr>
        <p:spPr>
          <a:xfrm>
            <a:off x="838200" y="5486400"/>
            <a:ext cx="8712200" cy="584775"/>
          </a:xfrm>
          <a:prstGeom prst="rect">
            <a:avLst/>
          </a:prstGeom>
          <a:noFill/>
        </p:spPr>
        <p:txBody>
          <a:bodyPr wrap="square" rtlCol="0">
            <a:spAutoFit/>
          </a:bodyPr>
          <a:lstStyle/>
          <a:p>
            <a:r>
              <a:rPr lang="en-US" sz="3200" dirty="0">
                <a:hlinkClick r:id="rId3"/>
              </a:rPr>
              <a:t>https://www.icd10data.com/ICD10CM/Codes</a:t>
            </a:r>
            <a:endParaRPr lang="en-US" sz="3200" dirty="0"/>
          </a:p>
        </p:txBody>
      </p:sp>
    </p:spTree>
    <p:extLst>
      <p:ext uri="{BB962C8B-B14F-4D97-AF65-F5344CB8AC3E}">
        <p14:creationId xmlns:p14="http://schemas.microsoft.com/office/powerpoint/2010/main" val="14987946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altLang="en-US">
                <a:ea typeface="MS PGothic" panose="020B0600070205080204" pitchFamily="34" charset="-128"/>
              </a:rPr>
              <a:t>Diabetes Mellitus </a:t>
            </a:r>
          </a:p>
        </p:txBody>
      </p:sp>
      <p:sp>
        <p:nvSpPr>
          <p:cNvPr id="31747" name="Content Placeholder 2"/>
          <p:cNvSpPr>
            <a:spLocks noGrp="1"/>
          </p:cNvSpPr>
          <p:nvPr>
            <p:ph idx="1"/>
          </p:nvPr>
        </p:nvSpPr>
        <p:spPr>
          <a:xfrm>
            <a:off x="342939" y="1797957"/>
            <a:ext cx="11652250" cy="4404431"/>
          </a:xfrm>
        </p:spPr>
        <p:txBody>
          <a:bodyPr/>
          <a:lstStyle/>
          <a:p>
            <a:pPr eaLnBrk="1" hangingPunct="1">
              <a:buFont typeface="Arial" panose="020B0604020202020204" pitchFamily="34" charset="0"/>
              <a:buNone/>
            </a:pPr>
            <a:r>
              <a:rPr lang="en-US" altLang="en-US" sz="3111" dirty="0">
                <a:ea typeface="MS PGothic" panose="020B0600070205080204" pitchFamily="34" charset="-128"/>
              </a:rPr>
              <a:t>There are five (5) Diabetes Mellitus categories in the ICD-10-CM to reflect the current clinical classifications of diabetes.  They are: </a:t>
            </a:r>
          </a:p>
          <a:p>
            <a:pPr lvl="2" eaLnBrk="1" hangingPunct="1"/>
            <a:r>
              <a:rPr lang="en-US" altLang="en-US" sz="3111" dirty="0">
                <a:ea typeface="MS PGothic" panose="020B0600070205080204" pitchFamily="34" charset="-128"/>
              </a:rPr>
              <a:t>E08	Diabetes Mellitus due to an underlying condition</a:t>
            </a:r>
          </a:p>
          <a:p>
            <a:pPr lvl="2" eaLnBrk="1" hangingPunct="1"/>
            <a:r>
              <a:rPr lang="en-US" altLang="en-US" sz="3111" dirty="0">
                <a:ea typeface="MS PGothic" panose="020B0600070205080204" pitchFamily="34" charset="-128"/>
              </a:rPr>
              <a:t>E09	Drug or chemical induced diabetes mellitus</a:t>
            </a:r>
          </a:p>
          <a:p>
            <a:pPr lvl="2" eaLnBrk="1" hangingPunct="1"/>
            <a:r>
              <a:rPr lang="en-US" altLang="en-US" sz="3111" dirty="0">
                <a:ea typeface="MS PGothic" panose="020B0600070205080204" pitchFamily="34" charset="-128"/>
              </a:rPr>
              <a:t>E10	Type I diabetes mellitus</a:t>
            </a:r>
          </a:p>
          <a:p>
            <a:pPr lvl="2" eaLnBrk="1" hangingPunct="1"/>
            <a:r>
              <a:rPr lang="en-US" altLang="en-US" sz="3111" dirty="0">
                <a:ea typeface="MS PGothic" panose="020B0600070205080204" pitchFamily="34" charset="-128"/>
              </a:rPr>
              <a:t>E11	Type 2 diabetes mellitus</a:t>
            </a:r>
          </a:p>
          <a:p>
            <a:pPr lvl="2" eaLnBrk="1" hangingPunct="1"/>
            <a:r>
              <a:rPr lang="en-US" altLang="en-US" sz="3111" dirty="0">
                <a:ea typeface="MS PGothic" panose="020B0600070205080204" pitchFamily="34" charset="-128"/>
              </a:rPr>
              <a:t>E13	Other specified diabetes mellitus</a:t>
            </a:r>
          </a:p>
          <a:p>
            <a:pPr lvl="2" eaLnBrk="1" hangingPunct="1">
              <a:buFont typeface="Arial" panose="020B0604020202020204" pitchFamily="34" charset="0"/>
              <a:buNone/>
            </a:pPr>
            <a:endParaRPr lang="en-US" altLang="en-US" dirty="0">
              <a:ea typeface="MS PGothic" panose="020B0600070205080204" pitchFamily="34" charset="-128"/>
            </a:endParaRPr>
          </a:p>
          <a:p>
            <a:pPr eaLnBrk="1" hangingPunct="1"/>
            <a:endParaRPr lang="en-US" altLang="en-US" dirty="0">
              <a:ea typeface="MS PGothic" panose="020B0600070205080204" pitchFamily="34" charset="-128"/>
            </a:endParaRPr>
          </a:p>
        </p:txBody>
      </p:sp>
      <p:sp>
        <p:nvSpPr>
          <p:cNvPr id="2" name="TextBox 1">
            <a:extLst>
              <a:ext uri="{FF2B5EF4-FFF2-40B4-BE49-F238E27FC236}">
                <a16:creationId xmlns:a16="http://schemas.microsoft.com/office/drawing/2014/main" id="{17A081D1-4DC2-476A-AE1F-DECFDC6FF297}"/>
              </a:ext>
            </a:extLst>
          </p:cNvPr>
          <p:cNvSpPr txBox="1"/>
          <p:nvPr/>
        </p:nvSpPr>
        <p:spPr>
          <a:xfrm>
            <a:off x="838200" y="5486400"/>
            <a:ext cx="8712200" cy="584775"/>
          </a:xfrm>
          <a:prstGeom prst="rect">
            <a:avLst/>
          </a:prstGeom>
          <a:noFill/>
        </p:spPr>
        <p:txBody>
          <a:bodyPr wrap="square" rtlCol="0">
            <a:spAutoFit/>
          </a:bodyPr>
          <a:lstStyle/>
          <a:p>
            <a:r>
              <a:rPr lang="en-US" sz="3200" dirty="0">
                <a:hlinkClick r:id="rId3"/>
              </a:rPr>
              <a:t>https://www.icd10data.com/ICD10CM/Codes</a:t>
            </a:r>
            <a:endParaRPr lang="en-US" sz="3200" dirty="0"/>
          </a:p>
        </p:txBody>
      </p:sp>
    </p:spTree>
    <p:extLst>
      <p:ext uri="{BB962C8B-B14F-4D97-AF65-F5344CB8AC3E}">
        <p14:creationId xmlns:p14="http://schemas.microsoft.com/office/powerpoint/2010/main" val="631010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ICD 10</a:t>
            </a:r>
          </a:p>
        </p:txBody>
      </p:sp>
      <p:sp>
        <p:nvSpPr>
          <p:cNvPr id="3" name="Content Placeholder 2"/>
          <p:cNvSpPr>
            <a:spLocks noGrp="1"/>
          </p:cNvSpPr>
          <p:nvPr>
            <p:ph idx="1"/>
          </p:nvPr>
        </p:nvSpPr>
        <p:spPr>
          <a:xfrm>
            <a:off x="525217" y="1396041"/>
            <a:ext cx="7673698" cy="4351338"/>
          </a:xfrm>
        </p:spPr>
        <p:txBody>
          <a:bodyPr>
            <a:normAutofit fontScale="92500"/>
          </a:bodyPr>
          <a:lstStyle/>
          <a:p>
            <a:r>
              <a:rPr lang="en-US" dirty="0"/>
              <a:t>ICD is a classification of diseases which defines as a system of categories to which morbid entities are assigned according to established criteria. </a:t>
            </a:r>
          </a:p>
          <a:p>
            <a:r>
              <a:rPr lang="en-US" dirty="0"/>
              <a:t>The purpose of the ICD is to permit systematic recording, analysis, interpretation and comparison of mortality and morbidity data collected in different countries or areas, and at different times.</a:t>
            </a:r>
          </a:p>
          <a:p>
            <a:r>
              <a:rPr lang="en-US" dirty="0"/>
              <a:t>It translates diagnoses of diseases and other health problems from words into an alphanumeric code, which permits easy storage, retrieval, and analysis of data.</a:t>
            </a:r>
          </a:p>
        </p:txBody>
      </p:sp>
      <p:sp>
        <p:nvSpPr>
          <p:cNvPr id="4" name="Rectangle 3"/>
          <p:cNvSpPr/>
          <p:nvPr/>
        </p:nvSpPr>
        <p:spPr>
          <a:xfrm>
            <a:off x="2718391" y="6176963"/>
            <a:ext cx="8924260" cy="369332"/>
          </a:xfrm>
          <a:prstGeom prst="rect">
            <a:avLst/>
          </a:prstGeom>
        </p:spPr>
        <p:txBody>
          <a:bodyPr wrap="square">
            <a:spAutoFit/>
          </a:bodyPr>
          <a:lstStyle/>
          <a:p>
            <a:r>
              <a:rPr lang="en-US" dirty="0"/>
              <a:t>https://icd.who.int/browse10/Content/statichtml/ICD10Volume2_en_2016.pdf</a:t>
            </a:r>
          </a:p>
        </p:txBody>
      </p:sp>
      <p:pic>
        <p:nvPicPr>
          <p:cNvPr id="5" name="Picture 4">
            <a:extLst>
              <a:ext uri="{FF2B5EF4-FFF2-40B4-BE49-F238E27FC236}">
                <a16:creationId xmlns:a16="http://schemas.microsoft.com/office/drawing/2014/main" id="{8941DF52-E73C-409E-B016-0DEB75289A18}"/>
              </a:ext>
            </a:extLst>
          </p:cNvPr>
          <p:cNvPicPr>
            <a:picLocks noChangeAspect="1"/>
          </p:cNvPicPr>
          <p:nvPr/>
        </p:nvPicPr>
        <p:blipFill>
          <a:blip r:embed="rId2"/>
          <a:stretch>
            <a:fillRect/>
          </a:stretch>
        </p:blipFill>
        <p:spPr>
          <a:xfrm>
            <a:off x="8119345" y="673734"/>
            <a:ext cx="3857653" cy="4467258"/>
          </a:xfrm>
          <a:prstGeom prst="rect">
            <a:avLst/>
          </a:prstGeom>
        </p:spPr>
      </p:pic>
    </p:spTree>
    <p:extLst>
      <p:ext uri="{BB962C8B-B14F-4D97-AF65-F5344CB8AC3E}">
        <p14:creationId xmlns:p14="http://schemas.microsoft.com/office/powerpoint/2010/main" val="3979488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610306" y="0"/>
            <a:ext cx="10971389" cy="1143000"/>
          </a:xfrm>
        </p:spPr>
        <p:txBody>
          <a:bodyPr/>
          <a:lstStyle/>
          <a:p>
            <a:pPr eaLnBrk="1" hangingPunct="1"/>
            <a:r>
              <a:rPr lang="en-US" altLang="en-US">
                <a:ea typeface="MS PGothic" panose="020B0600070205080204" pitchFamily="34" charset="-128"/>
              </a:rPr>
              <a:t>Diabetes Mellitus </a:t>
            </a:r>
          </a:p>
        </p:txBody>
      </p:sp>
      <p:sp>
        <p:nvSpPr>
          <p:cNvPr id="32771" name="Content Placeholder 2"/>
          <p:cNvSpPr>
            <a:spLocks noGrp="1"/>
          </p:cNvSpPr>
          <p:nvPr>
            <p:ph idx="1"/>
          </p:nvPr>
        </p:nvSpPr>
        <p:spPr>
          <a:xfrm>
            <a:off x="570113" y="1581911"/>
            <a:ext cx="10971389" cy="4965348"/>
          </a:xfrm>
        </p:spPr>
        <p:txBody>
          <a:bodyPr/>
          <a:lstStyle/>
          <a:p>
            <a:r>
              <a:rPr lang="en-US" altLang="en-US" sz="3111" dirty="0">
                <a:ea typeface="MS PGothic" panose="020B0600070205080204" pitchFamily="34" charset="-128"/>
              </a:rPr>
              <a:t>ICD-9-CM has fifth-digit </a:t>
            </a:r>
            <a:r>
              <a:rPr lang="en-US" altLang="en-US" sz="3111" dirty="0" err="1">
                <a:ea typeface="MS PGothic" panose="020B0600070205080204" pitchFamily="34" charset="-128"/>
              </a:rPr>
              <a:t>subclassifications</a:t>
            </a:r>
            <a:r>
              <a:rPr lang="en-US" altLang="en-US" sz="3111" dirty="0">
                <a:ea typeface="MS PGothic" panose="020B0600070205080204" pitchFamily="34" charset="-128"/>
              </a:rPr>
              <a:t> that state the type of diabetes (including unspecified) and whether the diabetes is uncontrolled or not stated as uncontrolled </a:t>
            </a:r>
          </a:p>
          <a:p>
            <a:pPr lvl="1">
              <a:buFont typeface="Wingdings" panose="05000000000000000000" pitchFamily="2" charset="2"/>
              <a:buChar char="Ø"/>
            </a:pPr>
            <a:r>
              <a:rPr lang="en-US" altLang="en-US" sz="2667" dirty="0">
                <a:ea typeface="MS PGothic" panose="020B0600070205080204" pitchFamily="34" charset="-128"/>
              </a:rPr>
              <a:t>250.00   Diabetes without mention of complication, NOS, not stated as uncontrolled</a:t>
            </a:r>
          </a:p>
          <a:p>
            <a:endParaRPr lang="en-US" altLang="en-US" sz="889" dirty="0">
              <a:ea typeface="MS PGothic" panose="020B0600070205080204" pitchFamily="34" charset="-128"/>
            </a:endParaRPr>
          </a:p>
          <a:p>
            <a:r>
              <a:rPr lang="en-US" altLang="en-US" sz="3111" dirty="0">
                <a:ea typeface="MS PGothic" panose="020B0600070205080204" pitchFamily="34" charset="-128"/>
              </a:rPr>
              <a:t>ICD-10-CM has no stated unspecified code, so the default is type II and no longer classified as uncontrolled/ controlled</a:t>
            </a:r>
          </a:p>
          <a:p>
            <a:pPr lvl="1">
              <a:buFont typeface="Wingdings" panose="05000000000000000000" pitchFamily="2" charset="2"/>
              <a:buChar char="Ø"/>
            </a:pPr>
            <a:r>
              <a:rPr lang="en-US" altLang="en-US" sz="2667" dirty="0">
                <a:ea typeface="MS PGothic" panose="020B0600070205080204" pitchFamily="34" charset="-128"/>
              </a:rPr>
              <a:t>E10.11  Type 1 diabetes mellitus with ketoacidosis with coma </a:t>
            </a:r>
          </a:p>
          <a:p>
            <a:endParaRPr lang="en-US" altLang="en-US" sz="3111" dirty="0">
              <a:ea typeface="MS PGothic" panose="020B0600070205080204" pitchFamily="34" charset="-128"/>
            </a:endParaRPr>
          </a:p>
          <a:p>
            <a:pPr eaLnBrk="1" hangingPunct="1"/>
            <a:endParaRPr lang="en-US" altLang="en-US" dirty="0">
              <a:ea typeface="MS PGothic" panose="020B0600070205080204" pitchFamily="34" charset="-128"/>
            </a:endParaRPr>
          </a:p>
        </p:txBody>
      </p:sp>
    </p:spTree>
    <p:extLst>
      <p:ext uri="{BB962C8B-B14F-4D97-AF65-F5344CB8AC3E}">
        <p14:creationId xmlns:p14="http://schemas.microsoft.com/office/powerpoint/2010/main" val="2298955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2"/>
          <p:cNvSpPr>
            <a:spLocks noGrp="1"/>
          </p:cNvSpPr>
          <p:nvPr>
            <p:ph idx="1"/>
          </p:nvPr>
        </p:nvSpPr>
        <p:spPr>
          <a:xfrm>
            <a:off x="885333" y="876293"/>
            <a:ext cx="9700967" cy="757319"/>
          </a:xfrm>
        </p:spPr>
        <p:txBody>
          <a:bodyPr>
            <a:noAutofit/>
          </a:bodyPr>
          <a:lstStyle/>
          <a:p>
            <a:r>
              <a:rPr lang="en-US" altLang="en-US" sz="2000" dirty="0"/>
              <a:t>Combination codes are used in ICD-10-CM for diabetes</a:t>
            </a:r>
          </a:p>
          <a:p>
            <a:r>
              <a:rPr lang="en-US" altLang="en-US" sz="2000" dirty="0"/>
              <a:t>The three character category shows the type of diabetes</a:t>
            </a:r>
          </a:p>
          <a:p>
            <a:r>
              <a:rPr lang="en-US" altLang="en-US" sz="2000" dirty="0"/>
              <a:t>The fourth character shows the underlying conditions with specified complications</a:t>
            </a:r>
          </a:p>
          <a:p>
            <a:r>
              <a:rPr lang="en-US" altLang="en-US" sz="2000" dirty="0"/>
              <a:t>The fifth character defines the specific manifestation</a:t>
            </a:r>
          </a:p>
        </p:txBody>
      </p:sp>
      <p:sp>
        <p:nvSpPr>
          <p:cNvPr id="33796" name="Title 1"/>
          <p:cNvSpPr>
            <a:spLocks noGrp="1"/>
          </p:cNvSpPr>
          <p:nvPr>
            <p:ph type="title"/>
          </p:nvPr>
        </p:nvSpPr>
        <p:spPr>
          <a:xfrm>
            <a:off x="140617" y="1"/>
            <a:ext cx="10515600" cy="757320"/>
          </a:xfrm>
        </p:spPr>
        <p:txBody>
          <a:bodyPr>
            <a:normAutofit/>
          </a:bodyPr>
          <a:lstStyle/>
          <a:p>
            <a:r>
              <a:rPr lang="en-US" altLang="en-US" sz="3600" dirty="0">
                <a:ea typeface="MS PGothic" panose="020B0600070205080204" pitchFamily="34" charset="-128"/>
              </a:rPr>
              <a:t>Diabetes Mellitus </a:t>
            </a:r>
            <a:endParaRPr lang="en-US" altLang="en-US" sz="3600" dirty="0"/>
          </a:p>
        </p:txBody>
      </p:sp>
      <p:pic>
        <p:nvPicPr>
          <p:cNvPr id="2" name="Picture 1">
            <a:extLst>
              <a:ext uri="{FF2B5EF4-FFF2-40B4-BE49-F238E27FC236}">
                <a16:creationId xmlns:a16="http://schemas.microsoft.com/office/drawing/2014/main" id="{F69A0F14-2D30-43F8-B4C9-2BD351851E56}"/>
              </a:ext>
            </a:extLst>
          </p:cNvPr>
          <p:cNvPicPr>
            <a:picLocks noChangeAspect="1"/>
          </p:cNvPicPr>
          <p:nvPr/>
        </p:nvPicPr>
        <p:blipFill>
          <a:blip r:embed="rId3"/>
          <a:stretch>
            <a:fillRect/>
          </a:stretch>
        </p:blipFill>
        <p:spPr>
          <a:xfrm>
            <a:off x="1719213" y="3022126"/>
            <a:ext cx="9182100" cy="3352800"/>
          </a:xfrm>
          <a:prstGeom prst="rect">
            <a:avLst/>
          </a:prstGeom>
        </p:spPr>
      </p:pic>
    </p:spTree>
    <p:extLst>
      <p:ext uri="{BB962C8B-B14F-4D97-AF65-F5344CB8AC3E}">
        <p14:creationId xmlns:p14="http://schemas.microsoft.com/office/powerpoint/2010/main" val="2439850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0" y="0"/>
            <a:ext cx="10515600" cy="832079"/>
          </a:xfrm>
        </p:spPr>
        <p:txBody>
          <a:bodyPr/>
          <a:lstStyle/>
          <a:p>
            <a:r>
              <a:rPr lang="en-US" altLang="en-US" dirty="0">
                <a:ea typeface="MS PGothic" panose="020B0600070205080204" pitchFamily="34" charset="-128"/>
              </a:rPr>
              <a:t>Diabetes Mellitus </a:t>
            </a:r>
            <a:endParaRPr lang="en-US" altLang="en-US" dirty="0"/>
          </a:p>
        </p:txBody>
      </p:sp>
      <p:sp>
        <p:nvSpPr>
          <p:cNvPr id="34819" name="Content Placeholder 2"/>
          <p:cNvSpPr>
            <a:spLocks noGrp="1"/>
          </p:cNvSpPr>
          <p:nvPr>
            <p:ph idx="1"/>
          </p:nvPr>
        </p:nvSpPr>
        <p:spPr>
          <a:xfrm>
            <a:off x="393167" y="980933"/>
            <a:ext cx="11684000" cy="4376209"/>
          </a:xfrm>
        </p:spPr>
        <p:txBody>
          <a:bodyPr/>
          <a:lstStyle/>
          <a:p>
            <a:r>
              <a:rPr lang="en-US" altLang="en-US" sz="2400" dirty="0">
                <a:ea typeface="MS PGothic" panose="020B0600070205080204" pitchFamily="34" charset="-128"/>
              </a:rPr>
              <a:t>E08.22  Diabetes mellitus due to an underlying condition with diabetic chronic kidney disease </a:t>
            </a:r>
          </a:p>
          <a:p>
            <a:endParaRPr lang="en-US" altLang="en-US" sz="2400" dirty="0">
              <a:ea typeface="MS PGothic" panose="020B0600070205080204" pitchFamily="34" charset="-128"/>
            </a:endParaRPr>
          </a:p>
          <a:p>
            <a:r>
              <a:rPr lang="en-US" altLang="en-US" sz="2400" dirty="0">
                <a:ea typeface="MS PGothic" panose="020B0600070205080204" pitchFamily="34" charset="-128"/>
              </a:rPr>
              <a:t>E09.52  Drug or chemical induced diabetes mellitus with diabetic peripheral </a:t>
            </a:r>
            <a:r>
              <a:rPr lang="en-US" altLang="en-US" sz="2400" dirty="0" err="1">
                <a:ea typeface="MS PGothic" panose="020B0600070205080204" pitchFamily="34" charset="-128"/>
              </a:rPr>
              <a:t>angiopathy</a:t>
            </a:r>
            <a:r>
              <a:rPr lang="en-US" altLang="en-US" sz="2400" dirty="0">
                <a:ea typeface="MS PGothic" panose="020B0600070205080204" pitchFamily="34" charset="-128"/>
              </a:rPr>
              <a:t> with gangrene </a:t>
            </a:r>
          </a:p>
          <a:p>
            <a:endParaRPr lang="en-US" altLang="en-US" sz="2400" dirty="0">
              <a:ea typeface="MS PGothic" panose="020B0600070205080204" pitchFamily="34" charset="-128"/>
            </a:endParaRPr>
          </a:p>
          <a:p>
            <a:r>
              <a:rPr lang="en-US" altLang="en-US" sz="2400" dirty="0">
                <a:ea typeface="MS PGothic" panose="020B0600070205080204" pitchFamily="34" charset="-128"/>
              </a:rPr>
              <a:t>E11.41  Type 2 diabetes mellitus with diabetic </a:t>
            </a:r>
            <a:r>
              <a:rPr lang="en-US" altLang="en-US" sz="2400" dirty="0" err="1">
                <a:ea typeface="MS PGothic" panose="020B0600070205080204" pitchFamily="34" charset="-128"/>
              </a:rPr>
              <a:t>mononeuropathy</a:t>
            </a:r>
            <a:r>
              <a:rPr lang="en-US" altLang="en-US" sz="2400" dirty="0">
                <a:ea typeface="MS PGothic" panose="020B0600070205080204" pitchFamily="34" charset="-128"/>
              </a:rPr>
              <a:t> </a:t>
            </a:r>
          </a:p>
          <a:p>
            <a:endParaRPr lang="en-US" altLang="en-US" sz="2667" dirty="0"/>
          </a:p>
        </p:txBody>
      </p:sp>
      <p:sp>
        <p:nvSpPr>
          <p:cNvPr id="2" name="TextBox 1">
            <a:extLst>
              <a:ext uri="{FF2B5EF4-FFF2-40B4-BE49-F238E27FC236}">
                <a16:creationId xmlns:a16="http://schemas.microsoft.com/office/drawing/2014/main" id="{7B2A3615-CAEE-4620-B783-6B41283A9BCE}"/>
              </a:ext>
            </a:extLst>
          </p:cNvPr>
          <p:cNvSpPr txBox="1"/>
          <p:nvPr/>
        </p:nvSpPr>
        <p:spPr>
          <a:xfrm>
            <a:off x="3327661" y="1545996"/>
            <a:ext cx="7494309" cy="369332"/>
          </a:xfrm>
          <a:prstGeom prst="rect">
            <a:avLst/>
          </a:prstGeom>
          <a:noFill/>
        </p:spPr>
        <p:txBody>
          <a:bodyPr wrap="square" rtlCol="0">
            <a:spAutoFit/>
          </a:bodyPr>
          <a:lstStyle/>
          <a:p>
            <a:r>
              <a:rPr lang="en-US" dirty="0">
                <a:hlinkClick r:id="rId3"/>
              </a:rPr>
              <a:t>https://www.icd10data.com/ICD10CM/Codes/E00-E89/E08-E13/E08-/E08.22</a:t>
            </a:r>
            <a:endParaRPr lang="en-US" dirty="0"/>
          </a:p>
        </p:txBody>
      </p:sp>
      <p:pic>
        <p:nvPicPr>
          <p:cNvPr id="3" name="Picture 2">
            <a:extLst>
              <a:ext uri="{FF2B5EF4-FFF2-40B4-BE49-F238E27FC236}">
                <a16:creationId xmlns:a16="http://schemas.microsoft.com/office/drawing/2014/main" id="{968E4874-47DE-48B7-8D9B-9AE900C9B7FE}"/>
              </a:ext>
            </a:extLst>
          </p:cNvPr>
          <p:cNvPicPr>
            <a:picLocks noChangeAspect="1"/>
          </p:cNvPicPr>
          <p:nvPr/>
        </p:nvPicPr>
        <p:blipFill>
          <a:blip r:embed="rId4"/>
          <a:stretch>
            <a:fillRect/>
          </a:stretch>
        </p:blipFill>
        <p:spPr>
          <a:xfrm>
            <a:off x="9777407" y="2945098"/>
            <a:ext cx="1476386" cy="1238259"/>
          </a:xfrm>
          <a:prstGeom prst="rect">
            <a:avLst/>
          </a:prstGeom>
        </p:spPr>
      </p:pic>
      <p:pic>
        <p:nvPicPr>
          <p:cNvPr id="4" name="Picture 3">
            <a:extLst>
              <a:ext uri="{FF2B5EF4-FFF2-40B4-BE49-F238E27FC236}">
                <a16:creationId xmlns:a16="http://schemas.microsoft.com/office/drawing/2014/main" id="{594069CB-965B-4A53-B20E-60BFB20C2A0C}"/>
              </a:ext>
            </a:extLst>
          </p:cNvPr>
          <p:cNvPicPr>
            <a:picLocks noChangeAspect="1"/>
          </p:cNvPicPr>
          <p:nvPr/>
        </p:nvPicPr>
        <p:blipFill>
          <a:blip r:embed="rId5"/>
          <a:stretch>
            <a:fillRect/>
          </a:stretch>
        </p:blipFill>
        <p:spPr>
          <a:xfrm>
            <a:off x="6293800" y="3879750"/>
            <a:ext cx="3171848" cy="2743220"/>
          </a:xfrm>
          <a:prstGeom prst="rect">
            <a:avLst/>
          </a:prstGeom>
        </p:spPr>
      </p:pic>
    </p:spTree>
    <p:extLst>
      <p:ext uri="{BB962C8B-B14F-4D97-AF65-F5344CB8AC3E}">
        <p14:creationId xmlns:p14="http://schemas.microsoft.com/office/powerpoint/2010/main" val="32836478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dirty="0">
                <a:ea typeface="MS PGothic" panose="020B0600070205080204" pitchFamily="34" charset="-128"/>
              </a:rPr>
              <a:t>Diabetes Mellitus </a:t>
            </a:r>
            <a:endParaRPr lang="en-US" altLang="en-US" dirty="0"/>
          </a:p>
        </p:txBody>
      </p:sp>
      <p:sp>
        <p:nvSpPr>
          <p:cNvPr id="35843" name="Content Placeholder 2"/>
          <p:cNvSpPr>
            <a:spLocks noGrp="1"/>
          </p:cNvSpPr>
          <p:nvPr>
            <p:ph idx="1"/>
          </p:nvPr>
        </p:nvSpPr>
        <p:spPr>
          <a:xfrm>
            <a:off x="399521" y="1953706"/>
            <a:ext cx="11392958" cy="4621389"/>
          </a:xfrm>
        </p:spPr>
        <p:txBody>
          <a:bodyPr/>
          <a:lstStyle/>
          <a:p>
            <a:r>
              <a:rPr lang="en-US" altLang="en-US" sz="3111" dirty="0"/>
              <a:t>In ICD-10-CM there is a code, Z79.4  long-term current use of insulin, that is used the same way we currently use V58.67 in ICD-9-CM</a:t>
            </a:r>
          </a:p>
          <a:p>
            <a:r>
              <a:rPr lang="en-US" dirty="0"/>
              <a:t>ICD-10 Code </a:t>
            </a:r>
            <a:r>
              <a:rPr lang="en-US" b="1" dirty="0"/>
              <a:t>Z79</a:t>
            </a:r>
            <a:r>
              <a:rPr lang="en-US" dirty="0"/>
              <a:t>. </a:t>
            </a:r>
            <a:r>
              <a:rPr lang="en-US" b="1" dirty="0"/>
              <a:t>4</a:t>
            </a:r>
            <a:r>
              <a:rPr lang="en-US" dirty="0"/>
              <a:t>, Long-term (current) use of insulin should be assigned to indicate that the patient uses insulin for Type 2 </a:t>
            </a:r>
            <a:r>
              <a:rPr lang="en-US" b="1" dirty="0"/>
              <a:t>diabetes</a:t>
            </a:r>
            <a:r>
              <a:rPr lang="en-US" dirty="0"/>
              <a:t> mellitus (Category E11* codes). </a:t>
            </a:r>
            <a:r>
              <a:rPr lang="en-US" b="1" dirty="0"/>
              <a:t>Z79</a:t>
            </a:r>
            <a:r>
              <a:rPr lang="en-US" dirty="0"/>
              <a:t>. </a:t>
            </a:r>
            <a:r>
              <a:rPr lang="en-US" b="1" dirty="0"/>
              <a:t>4</a:t>
            </a:r>
            <a:r>
              <a:rPr lang="en-US" dirty="0"/>
              <a:t> should NOT be used for Type 1 </a:t>
            </a:r>
            <a:r>
              <a:rPr lang="en-US" b="1" dirty="0"/>
              <a:t>diabetes</a:t>
            </a:r>
            <a:r>
              <a:rPr lang="en-US" dirty="0"/>
              <a:t> mellitus (Category E10* codes).</a:t>
            </a:r>
            <a:endParaRPr lang="en-US" altLang="en-US" sz="3111" dirty="0"/>
          </a:p>
          <a:p>
            <a:endParaRPr lang="en-US" altLang="en-US" sz="1222" dirty="0"/>
          </a:p>
          <a:p>
            <a:pPr marL="0" indent="0">
              <a:buNone/>
            </a:pPr>
            <a:endParaRPr lang="en-US" altLang="en-US" sz="1222" dirty="0"/>
          </a:p>
        </p:txBody>
      </p:sp>
    </p:spTree>
    <p:extLst>
      <p:ext uri="{BB962C8B-B14F-4D97-AF65-F5344CB8AC3E}">
        <p14:creationId xmlns:p14="http://schemas.microsoft.com/office/powerpoint/2010/main" val="9929667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ED075-59C5-42E2-9F18-B1746F1BB735}"/>
              </a:ext>
            </a:extLst>
          </p:cNvPr>
          <p:cNvSpPr>
            <a:spLocks noGrp="1"/>
          </p:cNvSpPr>
          <p:nvPr>
            <p:ph type="title"/>
          </p:nvPr>
        </p:nvSpPr>
        <p:spPr/>
        <p:txBody>
          <a:bodyPr/>
          <a:lstStyle/>
          <a:p>
            <a:r>
              <a:rPr lang="en-US" dirty="0"/>
              <a:t>Examples about coding Diabetes Mellitus</a:t>
            </a:r>
          </a:p>
        </p:txBody>
      </p:sp>
      <p:sp>
        <p:nvSpPr>
          <p:cNvPr id="3" name="Content Placeholder 2">
            <a:extLst>
              <a:ext uri="{FF2B5EF4-FFF2-40B4-BE49-F238E27FC236}">
                <a16:creationId xmlns:a16="http://schemas.microsoft.com/office/drawing/2014/main" id="{B3E29575-BE00-4973-B25D-CEEB9BA7DA21}"/>
              </a:ext>
            </a:extLst>
          </p:cNvPr>
          <p:cNvSpPr>
            <a:spLocks noGrp="1"/>
          </p:cNvSpPr>
          <p:nvPr>
            <p:ph idx="1"/>
          </p:nvPr>
        </p:nvSpPr>
        <p:spPr/>
        <p:txBody>
          <a:bodyPr/>
          <a:lstStyle/>
          <a:p>
            <a:r>
              <a:rPr lang="en-US" dirty="0"/>
              <a:t>Coding a type 2 diabetic patient evaluated for a chronic diabetic left foot ulcer with necrosis of muscle. The patient takes insulin on a daily basis. The coding would follow:</a:t>
            </a:r>
          </a:p>
          <a:p>
            <a:pPr lvl="1"/>
            <a:r>
              <a:rPr lang="en-US" b="1" dirty="0"/>
              <a:t>E11.621</a:t>
            </a:r>
            <a:r>
              <a:rPr lang="en-US" dirty="0"/>
              <a:t>, Type 2 diabetes mellitus with foot ulcer</a:t>
            </a:r>
          </a:p>
          <a:p>
            <a:pPr lvl="1"/>
            <a:r>
              <a:rPr lang="en-US" b="1" dirty="0"/>
              <a:t>L97.523</a:t>
            </a:r>
            <a:r>
              <a:rPr lang="en-US" dirty="0"/>
              <a:t>, Non-pressure chronic ulcer of other part of left foot with necrosis of muscle</a:t>
            </a:r>
          </a:p>
          <a:p>
            <a:pPr lvl="1"/>
            <a:r>
              <a:rPr lang="en-US" b="1" dirty="0"/>
              <a:t>Z79.4</a:t>
            </a:r>
            <a:r>
              <a:rPr lang="en-US" dirty="0"/>
              <a:t>, Long term (current) use of insulin</a:t>
            </a:r>
          </a:p>
          <a:p>
            <a:endParaRPr lang="en-US" dirty="0"/>
          </a:p>
        </p:txBody>
      </p:sp>
    </p:spTree>
    <p:extLst>
      <p:ext uri="{BB962C8B-B14F-4D97-AF65-F5344CB8AC3E}">
        <p14:creationId xmlns:p14="http://schemas.microsoft.com/office/powerpoint/2010/main" val="958797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9ED72-F44C-4A82-8C9F-790C89EFEF0B}"/>
              </a:ext>
            </a:extLst>
          </p:cNvPr>
          <p:cNvSpPr>
            <a:spLocks noGrp="1"/>
          </p:cNvSpPr>
          <p:nvPr>
            <p:ph type="title"/>
          </p:nvPr>
        </p:nvSpPr>
        <p:spPr/>
        <p:txBody>
          <a:bodyPr/>
          <a:lstStyle/>
          <a:p>
            <a:r>
              <a:rPr lang="en-US" dirty="0"/>
              <a:t>Examples about coding Diabetes Mellitus</a:t>
            </a:r>
          </a:p>
        </p:txBody>
      </p:sp>
      <p:sp>
        <p:nvSpPr>
          <p:cNvPr id="3" name="Content Placeholder 2">
            <a:extLst>
              <a:ext uri="{FF2B5EF4-FFF2-40B4-BE49-F238E27FC236}">
                <a16:creationId xmlns:a16="http://schemas.microsoft.com/office/drawing/2014/main" id="{3C611DDB-DA15-4C5E-8C9B-BC6C8C44E8E2}"/>
              </a:ext>
            </a:extLst>
          </p:cNvPr>
          <p:cNvSpPr>
            <a:spLocks noGrp="1"/>
          </p:cNvSpPr>
          <p:nvPr>
            <p:ph idx="1"/>
          </p:nvPr>
        </p:nvSpPr>
        <p:spPr/>
        <p:txBody>
          <a:bodyPr/>
          <a:lstStyle/>
          <a:p>
            <a:r>
              <a:rPr lang="en-US" dirty="0"/>
              <a:t> Coding a type 1 diabetic patient is seen in the ED for an initial encounter to evaluate the leakage of her insulin pump, then the code assignment would be:</a:t>
            </a:r>
          </a:p>
          <a:p>
            <a:pPr lvl="1"/>
            <a:r>
              <a:rPr lang="en-US" b="1" dirty="0"/>
              <a:t>T85.633A</a:t>
            </a:r>
            <a:r>
              <a:rPr lang="en-US" dirty="0"/>
              <a:t>, Leakage of insulin pump, initial encounter</a:t>
            </a:r>
          </a:p>
          <a:p>
            <a:pPr lvl="1"/>
            <a:r>
              <a:rPr lang="en-US" b="1" dirty="0"/>
              <a:t>E10.69</a:t>
            </a:r>
            <a:r>
              <a:rPr lang="en-US" dirty="0"/>
              <a:t>, Type 1 diabetes mellitus with other specified complication</a:t>
            </a:r>
          </a:p>
          <a:p>
            <a:endParaRPr lang="en-US" dirty="0"/>
          </a:p>
        </p:txBody>
      </p:sp>
      <p:pic>
        <p:nvPicPr>
          <p:cNvPr id="4" name="Picture 3">
            <a:extLst>
              <a:ext uri="{FF2B5EF4-FFF2-40B4-BE49-F238E27FC236}">
                <a16:creationId xmlns:a16="http://schemas.microsoft.com/office/drawing/2014/main" id="{D1B71533-0A8C-455F-A5C4-0E904625349D}"/>
              </a:ext>
            </a:extLst>
          </p:cNvPr>
          <p:cNvPicPr>
            <a:picLocks noChangeAspect="1"/>
          </p:cNvPicPr>
          <p:nvPr/>
        </p:nvPicPr>
        <p:blipFill>
          <a:blip r:embed="rId2"/>
          <a:stretch>
            <a:fillRect/>
          </a:stretch>
        </p:blipFill>
        <p:spPr>
          <a:xfrm>
            <a:off x="4014198" y="4430598"/>
            <a:ext cx="2447925" cy="1371600"/>
          </a:xfrm>
          <a:prstGeom prst="rect">
            <a:avLst/>
          </a:prstGeom>
        </p:spPr>
      </p:pic>
    </p:spTree>
    <p:extLst>
      <p:ext uri="{BB962C8B-B14F-4D97-AF65-F5344CB8AC3E}">
        <p14:creationId xmlns:p14="http://schemas.microsoft.com/office/powerpoint/2010/main" val="818852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2"/>
          <p:cNvSpPr>
            <a:spLocks noGrp="1"/>
          </p:cNvSpPr>
          <p:nvPr>
            <p:ph idx="1"/>
          </p:nvPr>
        </p:nvSpPr>
        <p:spPr>
          <a:xfrm>
            <a:off x="546322" y="1482121"/>
            <a:ext cx="11322402" cy="4864806"/>
          </a:xfrm>
        </p:spPr>
        <p:txBody>
          <a:bodyPr>
            <a:normAutofit/>
          </a:bodyPr>
          <a:lstStyle/>
          <a:p>
            <a:r>
              <a:rPr lang="en-US" altLang="en-US" sz="2400" dirty="0"/>
              <a:t>A patient may have a malignancy in two or more sites in the same organ, which may represent different primaries or metastatic disease</a:t>
            </a:r>
          </a:p>
          <a:p>
            <a:r>
              <a:rPr lang="en-US" altLang="en-US" sz="2400" dirty="0"/>
              <a:t>The ICD-10-CM guidelines state to query the provider for the status of each tumor so that the correct codes can be assigned</a:t>
            </a:r>
          </a:p>
          <a:p>
            <a:r>
              <a:rPr lang="en-US" altLang="en-US" sz="2400" dirty="0"/>
              <a:t>Reference: ICD-10-CM Official Draft Guideline C.2.i </a:t>
            </a:r>
          </a:p>
          <a:p>
            <a:endParaRPr lang="en-US" altLang="en-US" sz="3111" dirty="0"/>
          </a:p>
          <a:p>
            <a:endParaRPr lang="en-US" altLang="en-US" sz="2667" dirty="0"/>
          </a:p>
          <a:p>
            <a:r>
              <a:rPr lang="en-US" sz="1800" dirty="0"/>
              <a:t>Accurate sequencing for primary and secondary cancer depends on which site is being treated or focused upon at the current encounter.  For instance, a patient who has primary breast cancer (C50.xx) who is now seen for metastatic bone cancer will have a code for the secondary bone cancer (C79.51) sequenced before a code for the primary breast cancer (C50.xx).</a:t>
            </a:r>
            <a:endParaRPr lang="en-US" altLang="en-US" sz="1800" dirty="0"/>
          </a:p>
        </p:txBody>
      </p:sp>
      <p:sp>
        <p:nvSpPr>
          <p:cNvPr id="37892" name="Title 1"/>
          <p:cNvSpPr>
            <a:spLocks noGrp="1"/>
          </p:cNvSpPr>
          <p:nvPr>
            <p:ph type="title"/>
          </p:nvPr>
        </p:nvSpPr>
        <p:spPr/>
        <p:txBody>
          <a:bodyPr/>
          <a:lstStyle/>
          <a:p>
            <a:r>
              <a:rPr lang="en-US" altLang="en-US"/>
              <a:t>Neoplasms</a:t>
            </a:r>
          </a:p>
        </p:txBody>
      </p:sp>
      <p:sp>
        <p:nvSpPr>
          <p:cNvPr id="2" name="TextBox 1">
            <a:extLst>
              <a:ext uri="{FF2B5EF4-FFF2-40B4-BE49-F238E27FC236}">
                <a16:creationId xmlns:a16="http://schemas.microsoft.com/office/drawing/2014/main" id="{CE384868-AF7F-4DE1-B395-37E645A7DD8D}"/>
              </a:ext>
            </a:extLst>
          </p:cNvPr>
          <p:cNvSpPr txBox="1"/>
          <p:nvPr/>
        </p:nvSpPr>
        <p:spPr>
          <a:xfrm>
            <a:off x="1335718" y="3591358"/>
            <a:ext cx="8116478" cy="646331"/>
          </a:xfrm>
          <a:prstGeom prst="rect">
            <a:avLst/>
          </a:prstGeom>
          <a:noFill/>
        </p:spPr>
        <p:txBody>
          <a:bodyPr wrap="square" rtlCol="0">
            <a:spAutoFit/>
          </a:bodyPr>
          <a:lstStyle/>
          <a:p>
            <a:r>
              <a:rPr lang="en-US" dirty="0">
                <a:hlinkClick r:id="rId3"/>
              </a:rPr>
              <a:t>https://www.cms.gov/Medicare/Coding/ICD10/Downloads/2019-ICD10-Coding-Guidelines-.pdf</a:t>
            </a:r>
            <a:endParaRPr lang="en-US" dirty="0"/>
          </a:p>
        </p:txBody>
      </p:sp>
    </p:spTree>
    <p:extLst>
      <p:ext uri="{BB962C8B-B14F-4D97-AF65-F5344CB8AC3E}">
        <p14:creationId xmlns:p14="http://schemas.microsoft.com/office/powerpoint/2010/main" val="37338160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a:t>Neoplasms</a:t>
            </a:r>
          </a:p>
        </p:txBody>
      </p:sp>
      <p:sp>
        <p:nvSpPr>
          <p:cNvPr id="39939" name="Content Placeholder 2"/>
          <p:cNvSpPr>
            <a:spLocks noGrp="1"/>
          </p:cNvSpPr>
          <p:nvPr>
            <p:ph idx="1"/>
          </p:nvPr>
        </p:nvSpPr>
        <p:spPr>
          <a:xfrm>
            <a:off x="625965" y="1973803"/>
            <a:ext cx="11250083" cy="3882320"/>
          </a:xfrm>
        </p:spPr>
        <p:txBody>
          <a:bodyPr/>
          <a:lstStyle/>
          <a:p>
            <a:r>
              <a:rPr lang="en-US" altLang="en-US" sz="3111" dirty="0"/>
              <a:t>Laterality is also addressed in ICD-10-CM, unlike ICD-9-CM</a:t>
            </a:r>
          </a:p>
          <a:p>
            <a:endParaRPr lang="en-US" altLang="en-US" sz="1222" dirty="0"/>
          </a:p>
          <a:p>
            <a:r>
              <a:rPr lang="en-US" altLang="en-US" sz="3111" dirty="0"/>
              <a:t>Examples:  </a:t>
            </a:r>
            <a:br>
              <a:rPr lang="en-US" altLang="en-US" sz="3111" dirty="0"/>
            </a:br>
            <a:r>
              <a:rPr lang="en-US" altLang="en-US" sz="3111" dirty="0">
                <a:ea typeface="MS PGothic" panose="020B0600070205080204" pitchFamily="34" charset="-128"/>
              </a:rPr>
              <a:t>D30.02   Benign neoplasm of </a:t>
            </a:r>
            <a:r>
              <a:rPr lang="en-US" altLang="en-US" sz="3111" b="1" u="sng" dirty="0">
                <a:ea typeface="MS PGothic" panose="020B0600070205080204" pitchFamily="34" charset="-128"/>
              </a:rPr>
              <a:t>left</a:t>
            </a:r>
            <a:r>
              <a:rPr lang="en-US" altLang="en-US" sz="3111" dirty="0">
                <a:ea typeface="MS PGothic" panose="020B0600070205080204" pitchFamily="34" charset="-128"/>
              </a:rPr>
              <a:t> kidney</a:t>
            </a:r>
          </a:p>
          <a:p>
            <a:pPr>
              <a:buFont typeface="Arial" panose="020B0604020202020204" pitchFamily="34" charset="0"/>
              <a:buNone/>
            </a:pPr>
            <a:r>
              <a:rPr lang="en-US" altLang="en-US" sz="3111" dirty="0"/>
              <a:t>	</a:t>
            </a:r>
            <a:r>
              <a:rPr lang="en-US" altLang="en-US" sz="3111" dirty="0">
                <a:ea typeface="MS PGothic" panose="020B0600070205080204" pitchFamily="34" charset="-128"/>
              </a:rPr>
              <a:t>D04.11   Carcinoma in situ of skin of </a:t>
            </a:r>
            <a:r>
              <a:rPr lang="en-US" altLang="en-US" sz="3111" b="1" u="sng" dirty="0">
                <a:ea typeface="MS PGothic" panose="020B0600070205080204" pitchFamily="34" charset="-128"/>
              </a:rPr>
              <a:t>right</a:t>
            </a:r>
            <a:r>
              <a:rPr lang="en-US" altLang="en-US" sz="3111" dirty="0">
                <a:ea typeface="MS PGothic" panose="020B0600070205080204" pitchFamily="34" charset="-128"/>
              </a:rPr>
              <a:t> eyelid, including canthus </a:t>
            </a:r>
            <a:endParaRPr lang="en-US" altLang="en-US" sz="3111" dirty="0"/>
          </a:p>
          <a:p>
            <a:pPr>
              <a:buFont typeface="Arial" panose="020B0604020202020204" pitchFamily="34" charset="0"/>
              <a:buNone/>
            </a:pPr>
            <a:r>
              <a:rPr lang="en-US" altLang="en-US" sz="3111" dirty="0"/>
              <a:t>	C40.31   Malignant neoplasm of short bones of </a:t>
            </a:r>
            <a:r>
              <a:rPr lang="en-US" altLang="en-US" sz="3111" b="1" u="sng" dirty="0"/>
              <a:t>right</a:t>
            </a:r>
            <a:r>
              <a:rPr lang="en-US" altLang="en-US" sz="3111" dirty="0"/>
              <a:t> lower limb</a:t>
            </a:r>
          </a:p>
          <a:p>
            <a:endParaRPr lang="en-US" altLang="en-US" sz="2667" dirty="0"/>
          </a:p>
        </p:txBody>
      </p:sp>
      <p:pic>
        <p:nvPicPr>
          <p:cNvPr id="2" name="Picture 1">
            <a:extLst>
              <a:ext uri="{FF2B5EF4-FFF2-40B4-BE49-F238E27FC236}">
                <a16:creationId xmlns:a16="http://schemas.microsoft.com/office/drawing/2014/main" id="{EF7E14FD-080E-41D8-BAA2-3E3F9E96B5AB}"/>
              </a:ext>
            </a:extLst>
          </p:cNvPr>
          <p:cNvPicPr>
            <a:picLocks noChangeAspect="1"/>
          </p:cNvPicPr>
          <p:nvPr/>
        </p:nvPicPr>
        <p:blipFill>
          <a:blip r:embed="rId3"/>
          <a:stretch>
            <a:fillRect/>
          </a:stretch>
        </p:blipFill>
        <p:spPr>
          <a:xfrm>
            <a:off x="6251006" y="239877"/>
            <a:ext cx="5305425" cy="1524000"/>
          </a:xfrm>
          <a:prstGeom prst="rect">
            <a:avLst/>
          </a:prstGeom>
        </p:spPr>
      </p:pic>
    </p:spTree>
    <p:extLst>
      <p:ext uri="{BB962C8B-B14F-4D97-AF65-F5344CB8AC3E}">
        <p14:creationId xmlns:p14="http://schemas.microsoft.com/office/powerpoint/2010/main" val="14194628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0" y="1"/>
            <a:ext cx="10515600" cy="612742"/>
          </a:xfrm>
        </p:spPr>
        <p:txBody>
          <a:bodyPr>
            <a:normAutofit/>
          </a:bodyPr>
          <a:lstStyle/>
          <a:p>
            <a:pPr eaLnBrk="1" hangingPunct="1"/>
            <a:r>
              <a:rPr lang="en-US" altLang="en-US" sz="3600" dirty="0">
                <a:latin typeface="Arial" panose="020B0604020202020204" pitchFamily="34" charset="0"/>
              </a:rPr>
              <a:t>Neoplasm Changes</a:t>
            </a:r>
          </a:p>
        </p:txBody>
      </p:sp>
      <p:sp>
        <p:nvSpPr>
          <p:cNvPr id="40963" name="Content Placeholder 2"/>
          <p:cNvSpPr>
            <a:spLocks noGrp="1"/>
          </p:cNvSpPr>
          <p:nvPr>
            <p:ph idx="1"/>
          </p:nvPr>
        </p:nvSpPr>
        <p:spPr>
          <a:xfrm>
            <a:off x="94268" y="736322"/>
            <a:ext cx="11444140" cy="2676525"/>
          </a:xfrm>
        </p:spPr>
        <p:txBody>
          <a:bodyPr>
            <a:normAutofit/>
          </a:bodyPr>
          <a:lstStyle/>
          <a:p>
            <a:pPr eaLnBrk="1" hangingPunct="1"/>
            <a:r>
              <a:rPr lang="en-US" altLang="en-US" sz="2400" dirty="0"/>
              <a:t>Malignant neoplasm breast</a:t>
            </a:r>
          </a:p>
          <a:p>
            <a:pPr lvl="1" eaLnBrk="1" hangingPunct="1"/>
            <a:r>
              <a:rPr lang="en-US" altLang="en-US" sz="2000" dirty="0"/>
              <a:t>54 choices for male/female breast</a:t>
            </a:r>
          </a:p>
          <a:p>
            <a:pPr lvl="1" eaLnBrk="1" hangingPunct="1"/>
            <a:r>
              <a:rPr lang="en-US" altLang="en-US" sz="2000" dirty="0"/>
              <a:t>Documentation must include:</a:t>
            </a:r>
          </a:p>
          <a:p>
            <a:pPr lvl="2" eaLnBrk="1" hangingPunct="1"/>
            <a:r>
              <a:rPr lang="en-US" altLang="en-US" sz="1800" dirty="0"/>
              <a:t>Laterality</a:t>
            </a:r>
          </a:p>
          <a:p>
            <a:pPr lvl="2" eaLnBrk="1" hangingPunct="1"/>
            <a:r>
              <a:rPr lang="en-US" altLang="en-US" sz="1800" dirty="0"/>
              <a:t>Location</a:t>
            </a:r>
          </a:p>
          <a:p>
            <a:pPr lvl="2" eaLnBrk="1" hangingPunct="1"/>
            <a:r>
              <a:rPr lang="en-US" altLang="en-US" sz="1800" dirty="0"/>
              <a:t>Use of an additional code to identify estrogen receptor status (if known)</a:t>
            </a:r>
          </a:p>
          <a:p>
            <a:pPr eaLnBrk="1" hangingPunct="1"/>
            <a:r>
              <a:rPr lang="en-US" altLang="en-US" sz="2400" dirty="0"/>
              <a:t>Example:  C50.422 malignant neoplasm of upper-outer quadrant of the left male breast</a:t>
            </a:r>
          </a:p>
        </p:txBody>
      </p:sp>
      <p:pic>
        <p:nvPicPr>
          <p:cNvPr id="2" name="Picture 1">
            <a:extLst>
              <a:ext uri="{FF2B5EF4-FFF2-40B4-BE49-F238E27FC236}">
                <a16:creationId xmlns:a16="http://schemas.microsoft.com/office/drawing/2014/main" id="{BB0B0E22-0677-4535-8410-42064C1E70F3}"/>
              </a:ext>
            </a:extLst>
          </p:cNvPr>
          <p:cNvPicPr>
            <a:picLocks noChangeAspect="1"/>
          </p:cNvPicPr>
          <p:nvPr/>
        </p:nvPicPr>
        <p:blipFill>
          <a:blip r:embed="rId3"/>
          <a:stretch>
            <a:fillRect/>
          </a:stretch>
        </p:blipFill>
        <p:spPr>
          <a:xfrm>
            <a:off x="2085975" y="3566671"/>
            <a:ext cx="8429625" cy="2676525"/>
          </a:xfrm>
          <a:prstGeom prst="rect">
            <a:avLst/>
          </a:prstGeom>
        </p:spPr>
      </p:pic>
    </p:spTree>
    <p:extLst>
      <p:ext uri="{BB962C8B-B14F-4D97-AF65-F5344CB8AC3E}">
        <p14:creationId xmlns:p14="http://schemas.microsoft.com/office/powerpoint/2010/main" val="614576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p:cNvSpPr>
            <a:spLocks noGrp="1"/>
          </p:cNvSpPr>
          <p:nvPr>
            <p:ph idx="1"/>
          </p:nvPr>
        </p:nvSpPr>
        <p:spPr>
          <a:xfrm>
            <a:off x="381000" y="1432073"/>
            <a:ext cx="6180056" cy="3084695"/>
          </a:xfrm>
        </p:spPr>
        <p:txBody>
          <a:bodyPr>
            <a:normAutofit fontScale="92500" lnSpcReduction="20000"/>
          </a:bodyPr>
          <a:lstStyle/>
          <a:p>
            <a:pPr eaLnBrk="1" hangingPunct="1"/>
            <a:r>
              <a:rPr lang="en-US" altLang="en-US" dirty="0"/>
              <a:t>Malignant neoplasm of large and small intestine</a:t>
            </a:r>
          </a:p>
          <a:p>
            <a:pPr lvl="1" eaLnBrk="1" hangingPunct="1"/>
            <a:r>
              <a:rPr lang="en-US" altLang="en-US" dirty="0"/>
              <a:t>26 choices available</a:t>
            </a:r>
          </a:p>
          <a:p>
            <a:pPr lvl="1" eaLnBrk="1" hangingPunct="1"/>
            <a:r>
              <a:rPr lang="en-US" altLang="en-US" dirty="0"/>
              <a:t>Specific site (appendix, caput coli, cecum, colon and rectum, ascending, caput, descending colon, distal, left, overlapping. Pelvic, right, sigmoid, hepatic flexure, sigmoid flexure, duodenum, ileum, jejunum…..)</a:t>
            </a:r>
          </a:p>
          <a:p>
            <a:pPr eaLnBrk="1" hangingPunct="1"/>
            <a:r>
              <a:rPr lang="en-US" altLang="en-US" dirty="0"/>
              <a:t>C18.5 Malignant neoplasm of splenic flexure</a:t>
            </a:r>
          </a:p>
        </p:txBody>
      </p:sp>
      <p:sp>
        <p:nvSpPr>
          <p:cNvPr id="41988" name="Title 1"/>
          <p:cNvSpPr>
            <a:spLocks noGrp="1"/>
          </p:cNvSpPr>
          <p:nvPr>
            <p:ph type="title"/>
          </p:nvPr>
        </p:nvSpPr>
        <p:spPr>
          <a:xfrm>
            <a:off x="640237" y="0"/>
            <a:ext cx="10515600" cy="1325563"/>
          </a:xfrm>
        </p:spPr>
        <p:txBody>
          <a:bodyPr/>
          <a:lstStyle/>
          <a:p>
            <a:pPr eaLnBrk="1" hangingPunct="1"/>
            <a:r>
              <a:rPr lang="en-US" altLang="en-US" dirty="0">
                <a:latin typeface="Arial" panose="020B0604020202020204" pitchFamily="34" charset="0"/>
              </a:rPr>
              <a:t>Neoplasm Changes</a:t>
            </a:r>
          </a:p>
        </p:txBody>
      </p:sp>
      <p:pic>
        <p:nvPicPr>
          <p:cNvPr id="3" name="Picture 2">
            <a:extLst>
              <a:ext uri="{FF2B5EF4-FFF2-40B4-BE49-F238E27FC236}">
                <a16:creationId xmlns:a16="http://schemas.microsoft.com/office/drawing/2014/main" id="{44B5CF30-7D24-40FB-87DA-842186E47723}"/>
              </a:ext>
            </a:extLst>
          </p:cNvPr>
          <p:cNvPicPr>
            <a:picLocks noChangeAspect="1"/>
          </p:cNvPicPr>
          <p:nvPr/>
        </p:nvPicPr>
        <p:blipFill>
          <a:blip r:embed="rId3"/>
          <a:stretch>
            <a:fillRect/>
          </a:stretch>
        </p:blipFill>
        <p:spPr>
          <a:xfrm>
            <a:off x="6751456" y="85463"/>
            <a:ext cx="4514850" cy="5284336"/>
          </a:xfrm>
          <a:prstGeom prst="rect">
            <a:avLst/>
          </a:prstGeom>
        </p:spPr>
      </p:pic>
      <p:pic>
        <p:nvPicPr>
          <p:cNvPr id="2" name="Picture 1">
            <a:extLst>
              <a:ext uri="{FF2B5EF4-FFF2-40B4-BE49-F238E27FC236}">
                <a16:creationId xmlns:a16="http://schemas.microsoft.com/office/drawing/2014/main" id="{CD48891A-B3DE-4ADA-B5C8-F65C4139B579}"/>
              </a:ext>
            </a:extLst>
          </p:cNvPr>
          <p:cNvPicPr>
            <a:picLocks noChangeAspect="1"/>
          </p:cNvPicPr>
          <p:nvPr/>
        </p:nvPicPr>
        <p:blipFill>
          <a:blip r:embed="rId4"/>
          <a:stretch>
            <a:fillRect/>
          </a:stretch>
        </p:blipFill>
        <p:spPr>
          <a:xfrm>
            <a:off x="2124115" y="4282927"/>
            <a:ext cx="4252137" cy="2286000"/>
          </a:xfrm>
          <a:prstGeom prst="rect">
            <a:avLst/>
          </a:prstGeom>
        </p:spPr>
      </p:pic>
    </p:spTree>
    <p:extLst>
      <p:ext uri="{BB962C8B-B14F-4D97-AF65-F5344CB8AC3E}">
        <p14:creationId xmlns:p14="http://schemas.microsoft.com/office/powerpoint/2010/main" val="2519731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ICD10</a:t>
            </a:r>
          </a:p>
        </p:txBody>
      </p:sp>
      <p:sp>
        <p:nvSpPr>
          <p:cNvPr id="3" name="Content Placeholder 2"/>
          <p:cNvSpPr>
            <a:spLocks noGrp="1"/>
          </p:cNvSpPr>
          <p:nvPr>
            <p:ph idx="1"/>
          </p:nvPr>
        </p:nvSpPr>
        <p:spPr/>
        <p:txBody>
          <a:bodyPr/>
          <a:lstStyle/>
          <a:p>
            <a:r>
              <a:rPr lang="en-US" dirty="0"/>
              <a:t>ICD’s original use was to classify causes of mortality as recorded at the registration of death. </a:t>
            </a:r>
          </a:p>
          <a:p>
            <a:r>
              <a:rPr lang="en-US" dirty="0"/>
              <a:t>Later, its scope was extended to include diagnoses in morbidity.</a:t>
            </a:r>
          </a:p>
        </p:txBody>
      </p:sp>
    </p:spTree>
    <p:extLst>
      <p:ext uri="{BB962C8B-B14F-4D97-AF65-F5344CB8AC3E}">
        <p14:creationId xmlns:p14="http://schemas.microsoft.com/office/powerpoint/2010/main" val="32672280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571918" y="113916"/>
            <a:ext cx="10515600" cy="1325563"/>
          </a:xfrm>
        </p:spPr>
        <p:txBody>
          <a:bodyPr/>
          <a:lstStyle/>
          <a:p>
            <a:r>
              <a:rPr lang="en-US" altLang="en-US" dirty="0"/>
              <a:t>Case</a:t>
            </a:r>
          </a:p>
        </p:txBody>
      </p:sp>
      <p:sp>
        <p:nvSpPr>
          <p:cNvPr id="3" name="Content Placeholder 2"/>
          <p:cNvSpPr>
            <a:spLocks noGrp="1"/>
          </p:cNvSpPr>
          <p:nvPr>
            <p:ph idx="1"/>
          </p:nvPr>
        </p:nvSpPr>
        <p:spPr>
          <a:xfrm>
            <a:off x="278694" y="1375926"/>
            <a:ext cx="11675181" cy="4864806"/>
          </a:xfrm>
        </p:spPr>
        <p:txBody>
          <a:bodyPr/>
          <a:lstStyle/>
          <a:p>
            <a:pPr marL="0" indent="0">
              <a:buNone/>
              <a:defRPr/>
            </a:pPr>
            <a:r>
              <a:rPr lang="en-US" sz="3111" dirty="0"/>
              <a:t>A 40 year-old pregnant patient comes in for a consultation for </a:t>
            </a:r>
            <a:r>
              <a:rPr lang="en-US" sz="3111" b="1" dirty="0"/>
              <a:t>possible chromosomal abnormalities </a:t>
            </a:r>
            <a:r>
              <a:rPr lang="en-US" sz="3111" dirty="0"/>
              <a:t>to the fetus.  She is </a:t>
            </a:r>
            <a:r>
              <a:rPr lang="en-US" sz="3111" b="1" dirty="0"/>
              <a:t>carrying</a:t>
            </a:r>
            <a:r>
              <a:rPr lang="en-US" sz="3111" dirty="0"/>
              <a:t> a single pregnancy.</a:t>
            </a:r>
          </a:p>
          <a:p>
            <a:pPr>
              <a:buFont typeface="Arial" panose="020B0604020202020204" pitchFamily="34" charset="0"/>
              <a:buNone/>
              <a:defRPr/>
            </a:pPr>
            <a:r>
              <a:rPr lang="en-US" sz="3111" dirty="0"/>
              <a:t> ICD-9-CM Codes:</a:t>
            </a:r>
          </a:p>
          <a:p>
            <a:pPr>
              <a:buFont typeface="Arial" panose="020B0604020202020204" pitchFamily="34" charset="0"/>
              <a:buNone/>
              <a:defRPr/>
            </a:pPr>
            <a:r>
              <a:rPr lang="en-US" sz="3111" dirty="0"/>
              <a:t>	655.83  Other known or suspected fetal abnormality, NEC, </a:t>
            </a:r>
            <a:r>
              <a:rPr lang="en-US" sz="3111" dirty="0" err="1"/>
              <a:t>antepartum</a:t>
            </a:r>
            <a:endParaRPr lang="en-US" sz="3111" dirty="0"/>
          </a:p>
          <a:p>
            <a:pPr>
              <a:buFont typeface="Arial" panose="020B0604020202020204" pitchFamily="34" charset="0"/>
              <a:buNone/>
              <a:defRPr/>
            </a:pPr>
            <a:r>
              <a:rPr lang="en-US" sz="3111" dirty="0"/>
              <a:t>	</a:t>
            </a:r>
          </a:p>
        </p:txBody>
      </p:sp>
      <p:sp>
        <p:nvSpPr>
          <p:cNvPr id="4" name="TextBox 3"/>
          <p:cNvSpPr txBox="1"/>
          <p:nvPr/>
        </p:nvSpPr>
        <p:spPr>
          <a:xfrm>
            <a:off x="173188" y="4788025"/>
            <a:ext cx="11675181" cy="1691101"/>
          </a:xfrm>
          <a:prstGeom prst="flowChartAlternateProcess">
            <a:avLst/>
          </a:prstGeom>
          <a:solidFill>
            <a:schemeClr val="tx2">
              <a:lumMod val="20000"/>
              <a:lumOff val="80000"/>
            </a:schemeClr>
          </a:solidFill>
          <a:ln w="28575" cap="rnd">
            <a:solidFill>
              <a:srgbClr val="FFC000"/>
            </a:solidFill>
            <a:prstDash val="dash"/>
          </a:ln>
        </p:spPr>
        <p:txBody>
          <a:bodyPr>
            <a:spAutoFit/>
          </a:bodyPr>
          <a:lstStyle/>
          <a:p>
            <a:pPr>
              <a:defRPr/>
            </a:pPr>
            <a:r>
              <a:rPr lang="en-US" sz="3111" dirty="0">
                <a:solidFill>
                  <a:schemeClr val="tx2"/>
                </a:solidFill>
              </a:rPr>
              <a:t>ICD-10-CM codes:</a:t>
            </a:r>
          </a:p>
          <a:p>
            <a:pPr lvl="1">
              <a:defRPr/>
            </a:pPr>
            <a:r>
              <a:rPr lang="en-US" sz="3111" dirty="0">
                <a:solidFill>
                  <a:schemeClr val="tx2"/>
                </a:solidFill>
              </a:rPr>
              <a:t>O35.1xx0   Maternal care for (suspected) chromosomal abnormality in fetus, not applicable or unspecified</a:t>
            </a:r>
          </a:p>
        </p:txBody>
      </p:sp>
      <p:sp>
        <p:nvSpPr>
          <p:cNvPr id="2" name="TextBox 1">
            <a:extLst>
              <a:ext uri="{FF2B5EF4-FFF2-40B4-BE49-F238E27FC236}">
                <a16:creationId xmlns:a16="http://schemas.microsoft.com/office/drawing/2014/main" id="{2C35C7E9-5E8B-4F92-A46F-E49F89F93533}"/>
              </a:ext>
            </a:extLst>
          </p:cNvPr>
          <p:cNvSpPr txBox="1"/>
          <p:nvPr/>
        </p:nvSpPr>
        <p:spPr>
          <a:xfrm>
            <a:off x="5703216" y="4053526"/>
            <a:ext cx="5052768" cy="369332"/>
          </a:xfrm>
          <a:prstGeom prst="rect">
            <a:avLst/>
          </a:prstGeom>
          <a:noFill/>
        </p:spPr>
        <p:txBody>
          <a:bodyPr wrap="square" rtlCol="0">
            <a:spAutoFit/>
          </a:bodyPr>
          <a:lstStyle/>
          <a:p>
            <a:r>
              <a:rPr lang="en-US" dirty="0">
                <a:hlinkClick r:id="rId3"/>
              </a:rPr>
              <a:t>https://www.icd10data.com/ICD10CM/Codes</a:t>
            </a:r>
            <a:endParaRPr lang="en-US" dirty="0"/>
          </a:p>
        </p:txBody>
      </p:sp>
    </p:spTree>
    <p:extLst>
      <p:ext uri="{BB962C8B-B14F-4D97-AF65-F5344CB8AC3E}">
        <p14:creationId xmlns:p14="http://schemas.microsoft.com/office/powerpoint/2010/main" val="1642190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dirty="0"/>
              <a:t>Case</a:t>
            </a:r>
          </a:p>
        </p:txBody>
      </p:sp>
      <p:sp>
        <p:nvSpPr>
          <p:cNvPr id="3" name="Content Placeholder 2"/>
          <p:cNvSpPr>
            <a:spLocks noGrp="1"/>
          </p:cNvSpPr>
          <p:nvPr>
            <p:ph idx="1"/>
          </p:nvPr>
        </p:nvSpPr>
        <p:spPr>
          <a:xfrm>
            <a:off x="381001" y="1406649"/>
            <a:ext cx="11430000" cy="4762500"/>
          </a:xfrm>
        </p:spPr>
        <p:txBody>
          <a:bodyPr/>
          <a:lstStyle/>
          <a:p>
            <a:pPr marL="0" indent="0">
              <a:buNone/>
              <a:defRPr/>
            </a:pPr>
            <a:r>
              <a:rPr lang="en-US" sz="2444" dirty="0"/>
              <a:t>A patient is found to have two distinct malignant tumors in his right lung– one in his </a:t>
            </a:r>
            <a:r>
              <a:rPr lang="en-US" sz="2444" b="1" dirty="0"/>
              <a:t>right lower lobe </a:t>
            </a:r>
            <a:r>
              <a:rPr lang="en-US" sz="2444" dirty="0"/>
              <a:t>and one in his </a:t>
            </a:r>
            <a:r>
              <a:rPr lang="en-US" sz="2444" b="1" dirty="0"/>
              <a:t>right upper lobe.</a:t>
            </a:r>
          </a:p>
          <a:p>
            <a:pPr>
              <a:buFont typeface="Arial" panose="020B0604020202020204" pitchFamily="34" charset="0"/>
              <a:buNone/>
              <a:defRPr/>
            </a:pPr>
            <a:r>
              <a:rPr lang="en-US" sz="2444" dirty="0"/>
              <a:t>ICD-9-CM codes:  </a:t>
            </a:r>
          </a:p>
          <a:p>
            <a:pPr>
              <a:buFont typeface="Arial" panose="020B0604020202020204" pitchFamily="34" charset="0"/>
              <a:buNone/>
              <a:defRPr/>
            </a:pPr>
            <a:r>
              <a:rPr lang="en-US" sz="2444" dirty="0"/>
              <a:t>	162.5  Malignant neoplasm, lower lobe, bronchus or lung</a:t>
            </a:r>
          </a:p>
          <a:p>
            <a:pPr>
              <a:buFont typeface="Arial" panose="020B0604020202020204" pitchFamily="34" charset="0"/>
              <a:buNone/>
              <a:defRPr/>
            </a:pPr>
            <a:r>
              <a:rPr lang="en-US" sz="2444" dirty="0"/>
              <a:t>	162.3  Malignant neoplasm, upper lobe, bronchus or lung</a:t>
            </a:r>
          </a:p>
          <a:p>
            <a:pPr lvl="1">
              <a:buFont typeface="Wingdings" pitchFamily="2" charset="2"/>
              <a:buChar char="Ø"/>
              <a:defRPr/>
            </a:pPr>
            <a:endParaRPr lang="en-US" sz="2444" dirty="0"/>
          </a:p>
        </p:txBody>
      </p:sp>
      <p:sp>
        <p:nvSpPr>
          <p:cNvPr id="4" name="TextBox 3"/>
          <p:cNvSpPr txBox="1"/>
          <p:nvPr/>
        </p:nvSpPr>
        <p:spPr>
          <a:xfrm>
            <a:off x="268489" y="3880525"/>
            <a:ext cx="11502319" cy="2599009"/>
          </a:xfrm>
          <a:prstGeom prst="flowChartAlternateProcess">
            <a:avLst/>
          </a:prstGeom>
          <a:solidFill>
            <a:schemeClr val="tx2">
              <a:lumMod val="20000"/>
              <a:lumOff val="80000"/>
            </a:schemeClr>
          </a:solidFill>
          <a:ln w="28575" cap="rnd">
            <a:solidFill>
              <a:srgbClr val="FFC000"/>
            </a:solidFill>
            <a:prstDash val="dash"/>
          </a:ln>
        </p:spPr>
        <p:txBody>
          <a:bodyPr>
            <a:spAutoFit/>
          </a:bodyPr>
          <a:lstStyle/>
          <a:p>
            <a:pPr>
              <a:defRPr/>
            </a:pPr>
            <a:r>
              <a:rPr lang="en-US" sz="2444" dirty="0">
                <a:solidFill>
                  <a:schemeClr val="tx2"/>
                </a:solidFill>
              </a:rPr>
              <a:t>ICD-10-CM codes:</a:t>
            </a:r>
          </a:p>
          <a:p>
            <a:pPr lvl="1">
              <a:defRPr/>
            </a:pPr>
            <a:r>
              <a:rPr lang="en-US" sz="2444" dirty="0">
                <a:solidFill>
                  <a:schemeClr val="tx2"/>
                </a:solidFill>
              </a:rPr>
              <a:t>C34.31   Malignant neoplasm of lower lobe, </a:t>
            </a:r>
            <a:r>
              <a:rPr lang="en-US" sz="2444" u="sng" dirty="0">
                <a:solidFill>
                  <a:schemeClr val="tx2"/>
                </a:solidFill>
              </a:rPr>
              <a:t>right</a:t>
            </a:r>
            <a:r>
              <a:rPr lang="en-US" sz="2444" dirty="0">
                <a:solidFill>
                  <a:schemeClr val="tx2"/>
                </a:solidFill>
              </a:rPr>
              <a:t> bronchus or lung</a:t>
            </a:r>
          </a:p>
          <a:p>
            <a:pPr lvl="1">
              <a:defRPr/>
            </a:pPr>
            <a:r>
              <a:rPr lang="en-US" sz="2444" dirty="0">
                <a:solidFill>
                  <a:schemeClr val="tx2"/>
                </a:solidFill>
              </a:rPr>
              <a:t>C34.11   Malignant neoplasm of upper lobe, </a:t>
            </a:r>
            <a:r>
              <a:rPr lang="en-US" sz="2444" u="sng" dirty="0">
                <a:solidFill>
                  <a:schemeClr val="tx2"/>
                </a:solidFill>
              </a:rPr>
              <a:t>right</a:t>
            </a:r>
            <a:r>
              <a:rPr lang="en-US" sz="2444" dirty="0">
                <a:solidFill>
                  <a:schemeClr val="tx2"/>
                </a:solidFill>
              </a:rPr>
              <a:t> bronchus or lung</a:t>
            </a:r>
          </a:p>
          <a:p>
            <a:pPr lvl="1">
              <a:defRPr/>
            </a:pPr>
            <a:endParaRPr lang="en-US" sz="2444" dirty="0">
              <a:solidFill>
                <a:schemeClr val="tx2"/>
              </a:solidFill>
            </a:endParaRPr>
          </a:p>
          <a:p>
            <a:pPr lvl="1">
              <a:defRPr/>
            </a:pPr>
            <a:r>
              <a:rPr lang="en-US" sz="2444" dirty="0">
                <a:solidFill>
                  <a:schemeClr val="tx2"/>
                </a:solidFill>
              </a:rPr>
              <a:t>Note: ICD-10-CM guidelines address multiple malignancies in one organ </a:t>
            </a:r>
            <a:br>
              <a:rPr lang="en-US" sz="2444" dirty="0">
                <a:solidFill>
                  <a:schemeClr val="tx2"/>
                </a:solidFill>
              </a:rPr>
            </a:br>
            <a:r>
              <a:rPr lang="en-US" sz="2444" dirty="0">
                <a:solidFill>
                  <a:schemeClr val="tx2"/>
                </a:solidFill>
              </a:rPr>
              <a:t>(Section I.C.2.i).  ICD-9-CM guidelines do not.</a:t>
            </a:r>
          </a:p>
        </p:txBody>
      </p:sp>
    </p:spTree>
    <p:extLst>
      <p:ext uri="{BB962C8B-B14F-4D97-AF65-F5344CB8AC3E}">
        <p14:creationId xmlns:p14="http://schemas.microsoft.com/office/powerpoint/2010/main" val="11101850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694443" y="0"/>
            <a:ext cx="10515600" cy="989763"/>
          </a:xfrm>
        </p:spPr>
        <p:txBody>
          <a:bodyPr/>
          <a:lstStyle/>
          <a:p>
            <a:r>
              <a:rPr lang="en-US" altLang="en-US" dirty="0">
                <a:ea typeface="MS PGothic" panose="020B0600070205080204" pitchFamily="34" charset="-128"/>
              </a:rPr>
              <a:t>Case</a:t>
            </a:r>
            <a:endParaRPr lang="en-US" altLang="en-US" dirty="0"/>
          </a:p>
        </p:txBody>
      </p:sp>
      <p:sp>
        <p:nvSpPr>
          <p:cNvPr id="3" name="Content Placeholder 2"/>
          <p:cNvSpPr>
            <a:spLocks noGrp="1"/>
          </p:cNvSpPr>
          <p:nvPr>
            <p:ph idx="1"/>
          </p:nvPr>
        </p:nvSpPr>
        <p:spPr>
          <a:xfrm>
            <a:off x="322792" y="1173456"/>
            <a:ext cx="11258902" cy="4434417"/>
          </a:xfrm>
        </p:spPr>
        <p:txBody>
          <a:bodyPr/>
          <a:lstStyle/>
          <a:p>
            <a:pPr marL="0" indent="0">
              <a:buNone/>
              <a:defRPr/>
            </a:pPr>
            <a:r>
              <a:rPr lang="en-US" sz="2444" b="1" dirty="0"/>
              <a:t>Type II </a:t>
            </a:r>
            <a:r>
              <a:rPr lang="en-US" sz="2444" dirty="0"/>
              <a:t>diabetic patient presents to the physician’s office for a follow up visit.  She has </a:t>
            </a:r>
            <a:r>
              <a:rPr lang="en-US" sz="2444" b="1" dirty="0"/>
              <a:t>diabetic dermatitis </a:t>
            </a:r>
            <a:r>
              <a:rPr lang="en-US" sz="2444" dirty="0"/>
              <a:t>on her left calf that will not resolve.  She had recently been started on </a:t>
            </a:r>
            <a:r>
              <a:rPr lang="en-US" sz="2444" b="1" dirty="0"/>
              <a:t>Humulin N </a:t>
            </a:r>
            <a:r>
              <a:rPr lang="en-US" sz="2444" dirty="0"/>
              <a:t>for better diabetes control.  At today’s visit the doctor decides to continue the patient on insulin for another month and gives her a prescription for steroids for the skin condition.</a:t>
            </a:r>
          </a:p>
          <a:p>
            <a:pPr>
              <a:buFont typeface="Arial" panose="020B0604020202020204" pitchFamily="34" charset="0"/>
              <a:buNone/>
              <a:defRPr/>
            </a:pPr>
            <a:r>
              <a:rPr lang="en-US" sz="2444" dirty="0"/>
              <a:t>ICD-9-CM codes:  </a:t>
            </a:r>
          </a:p>
          <a:p>
            <a:pPr>
              <a:buFont typeface="Arial" panose="020B0604020202020204" pitchFamily="34" charset="0"/>
              <a:buNone/>
              <a:defRPr/>
            </a:pPr>
            <a:r>
              <a:rPr lang="en-US" sz="2444" dirty="0"/>
              <a:t>	250.80 – Type 2 diabetes with other specified manifestations</a:t>
            </a:r>
          </a:p>
          <a:p>
            <a:pPr>
              <a:buFont typeface="Arial" panose="020B0604020202020204" pitchFamily="34" charset="0"/>
              <a:buNone/>
              <a:defRPr/>
            </a:pPr>
            <a:r>
              <a:rPr lang="en-US" sz="2444" dirty="0"/>
              <a:t>	692.9   – Dermatitis NOS</a:t>
            </a:r>
          </a:p>
          <a:p>
            <a:pPr>
              <a:buFont typeface="Arial" panose="020B0604020202020204" pitchFamily="34" charset="0"/>
              <a:buNone/>
              <a:defRPr/>
            </a:pPr>
            <a:r>
              <a:rPr lang="en-US" sz="2444" dirty="0"/>
              <a:t>	V58.67 – Long-term (current) use of insulin</a:t>
            </a:r>
          </a:p>
        </p:txBody>
      </p:sp>
      <p:sp>
        <p:nvSpPr>
          <p:cNvPr id="4" name="TextBox 3"/>
          <p:cNvSpPr txBox="1"/>
          <p:nvPr/>
        </p:nvSpPr>
        <p:spPr>
          <a:xfrm>
            <a:off x="322792" y="5016267"/>
            <a:ext cx="11258902" cy="1350582"/>
          </a:xfrm>
          <a:prstGeom prst="flowChartAlternateProcess">
            <a:avLst/>
          </a:prstGeom>
          <a:solidFill>
            <a:schemeClr val="tx2">
              <a:lumMod val="20000"/>
              <a:lumOff val="80000"/>
            </a:schemeClr>
          </a:solidFill>
          <a:ln w="28575" cap="rnd">
            <a:solidFill>
              <a:srgbClr val="FFC000"/>
            </a:solidFill>
            <a:prstDash val="dash"/>
          </a:ln>
        </p:spPr>
        <p:txBody>
          <a:bodyPr>
            <a:spAutoFit/>
          </a:bodyPr>
          <a:lstStyle/>
          <a:p>
            <a:pPr>
              <a:defRPr/>
            </a:pPr>
            <a:r>
              <a:rPr lang="en-US" sz="2444" dirty="0">
                <a:solidFill>
                  <a:schemeClr val="tx2"/>
                </a:solidFill>
              </a:rPr>
              <a:t>ICD-10-CM codes:</a:t>
            </a:r>
          </a:p>
          <a:p>
            <a:pPr>
              <a:defRPr/>
            </a:pPr>
            <a:r>
              <a:rPr lang="en-US" sz="2444" dirty="0">
                <a:solidFill>
                  <a:schemeClr val="tx2"/>
                </a:solidFill>
              </a:rPr>
              <a:t>	E11.620   Type 2 diabetes mellitus with diabetic dermatitis</a:t>
            </a:r>
          </a:p>
          <a:p>
            <a:pPr>
              <a:defRPr/>
            </a:pPr>
            <a:r>
              <a:rPr lang="en-US" sz="2444" dirty="0">
                <a:solidFill>
                  <a:schemeClr val="tx2"/>
                </a:solidFill>
              </a:rPr>
              <a:t>	Z79.4       Long term current use of insulin  </a:t>
            </a:r>
          </a:p>
        </p:txBody>
      </p:sp>
    </p:spTree>
    <p:extLst>
      <p:ext uri="{BB962C8B-B14F-4D97-AF65-F5344CB8AC3E}">
        <p14:creationId xmlns:p14="http://schemas.microsoft.com/office/powerpoint/2010/main" val="41756969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dirty="0"/>
              <a:t>Case</a:t>
            </a:r>
          </a:p>
        </p:txBody>
      </p:sp>
      <p:sp>
        <p:nvSpPr>
          <p:cNvPr id="49155" name="Content Placeholder 2"/>
          <p:cNvSpPr>
            <a:spLocks noGrp="1"/>
          </p:cNvSpPr>
          <p:nvPr>
            <p:ph idx="1"/>
          </p:nvPr>
        </p:nvSpPr>
        <p:spPr>
          <a:xfrm>
            <a:off x="194028" y="1446256"/>
            <a:ext cx="11671653" cy="5046487"/>
          </a:xfrm>
        </p:spPr>
        <p:txBody>
          <a:bodyPr/>
          <a:lstStyle/>
          <a:p>
            <a:pPr marL="0" indent="0">
              <a:buNone/>
            </a:pPr>
            <a:r>
              <a:rPr lang="en-US" altLang="en-US" sz="2444" dirty="0"/>
              <a:t>A pregnant patient presents to the office for a visit. She is </a:t>
            </a:r>
            <a:r>
              <a:rPr lang="en-US" altLang="en-US" sz="2444" b="1" dirty="0"/>
              <a:t>19 weeks, 3 days</a:t>
            </a:r>
            <a:r>
              <a:rPr lang="en-US" altLang="en-US" sz="2444" dirty="0"/>
              <a:t>, and is diagnosed with a </a:t>
            </a:r>
            <a:r>
              <a:rPr lang="en-US" altLang="en-US" sz="2444" b="1" dirty="0"/>
              <a:t>bladder infection </a:t>
            </a:r>
            <a:r>
              <a:rPr lang="en-US" altLang="en-US" sz="2444" dirty="0"/>
              <a:t>caused by </a:t>
            </a:r>
            <a:r>
              <a:rPr lang="en-US" altLang="en-US" sz="2444" b="1" dirty="0"/>
              <a:t>E. coli</a:t>
            </a:r>
            <a:r>
              <a:rPr lang="en-US" altLang="en-US" sz="2444" dirty="0"/>
              <a:t>.  The doctor told the patient to drink more water and prescribes cephalexin.  She is to return in 10 days for a recheck.</a:t>
            </a:r>
          </a:p>
          <a:p>
            <a:pPr marL="0" indent="0">
              <a:buNone/>
            </a:pPr>
            <a:r>
              <a:rPr lang="en-US" altLang="en-US" sz="2444" dirty="0"/>
              <a:t>ICD-9-CM codes:</a:t>
            </a:r>
          </a:p>
          <a:p>
            <a:pPr marL="0" indent="0">
              <a:buNone/>
            </a:pPr>
            <a:r>
              <a:rPr lang="en-US" altLang="en-US" sz="2444" dirty="0"/>
              <a:t>          646.60  Infections of genitourinary tract in pregnancy</a:t>
            </a:r>
          </a:p>
          <a:p>
            <a:pPr marL="0" indent="0">
              <a:buNone/>
            </a:pPr>
            <a:r>
              <a:rPr lang="en-US" altLang="en-US" sz="2444" dirty="0"/>
              <a:t>          041.49  Other and unspecified Escherichia coli [E.coli]</a:t>
            </a:r>
          </a:p>
        </p:txBody>
      </p:sp>
      <p:sp>
        <p:nvSpPr>
          <p:cNvPr id="4" name="TextBox 3"/>
          <p:cNvSpPr txBox="1"/>
          <p:nvPr/>
        </p:nvSpPr>
        <p:spPr>
          <a:xfrm>
            <a:off x="190500" y="4533331"/>
            <a:ext cx="11675181" cy="1766725"/>
          </a:xfrm>
          <a:prstGeom prst="flowChartAlternateProcess">
            <a:avLst/>
          </a:prstGeom>
          <a:solidFill>
            <a:schemeClr val="tx2">
              <a:lumMod val="20000"/>
              <a:lumOff val="80000"/>
            </a:schemeClr>
          </a:solidFill>
          <a:ln w="28575" cap="rnd">
            <a:solidFill>
              <a:srgbClr val="FFC000"/>
            </a:solidFill>
            <a:prstDash val="dash"/>
          </a:ln>
        </p:spPr>
        <p:txBody>
          <a:bodyPr>
            <a:spAutoFit/>
          </a:bodyPr>
          <a:lstStyle/>
          <a:p>
            <a:pPr>
              <a:defRPr/>
            </a:pPr>
            <a:r>
              <a:rPr lang="en-US" sz="2444" dirty="0">
                <a:solidFill>
                  <a:schemeClr val="tx2"/>
                </a:solidFill>
              </a:rPr>
              <a:t>ICD-10-CM codes:</a:t>
            </a:r>
          </a:p>
          <a:p>
            <a:pPr lvl="1">
              <a:defRPr/>
            </a:pPr>
            <a:r>
              <a:rPr lang="en-US" sz="2444" dirty="0">
                <a:solidFill>
                  <a:schemeClr val="tx2"/>
                </a:solidFill>
              </a:rPr>
              <a:t>O23.12   Infections of bladder in pregnancy, second trimester</a:t>
            </a:r>
          </a:p>
          <a:p>
            <a:pPr lvl="1">
              <a:defRPr/>
            </a:pPr>
            <a:r>
              <a:rPr lang="en-US" sz="2444" dirty="0">
                <a:solidFill>
                  <a:schemeClr val="tx2"/>
                </a:solidFill>
              </a:rPr>
              <a:t>B96.2      Escherichia coli (E. coli) as the cause of diseases classified elsewhere</a:t>
            </a:r>
          </a:p>
          <a:p>
            <a:pPr lvl="1">
              <a:defRPr/>
            </a:pPr>
            <a:r>
              <a:rPr lang="en-US" sz="2444" dirty="0">
                <a:solidFill>
                  <a:schemeClr val="tx2"/>
                </a:solidFill>
              </a:rPr>
              <a:t>Z3A.19  19 weeks gestation of pregnancy</a:t>
            </a:r>
          </a:p>
        </p:txBody>
      </p:sp>
    </p:spTree>
    <p:extLst>
      <p:ext uri="{BB962C8B-B14F-4D97-AF65-F5344CB8AC3E}">
        <p14:creationId xmlns:p14="http://schemas.microsoft.com/office/powerpoint/2010/main" val="40949845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687475" y="239521"/>
            <a:ext cx="10515600" cy="1325563"/>
          </a:xfrm>
        </p:spPr>
        <p:txBody>
          <a:bodyPr/>
          <a:lstStyle/>
          <a:p>
            <a:r>
              <a:rPr lang="en-US" altLang="en-US" b="1" dirty="0"/>
              <a:t>Case</a:t>
            </a:r>
            <a:endParaRPr lang="en-US" altLang="en-US" dirty="0"/>
          </a:p>
        </p:txBody>
      </p:sp>
      <p:sp>
        <p:nvSpPr>
          <p:cNvPr id="54275" name="Content Placeholder 2"/>
          <p:cNvSpPr>
            <a:spLocks noGrp="1"/>
          </p:cNvSpPr>
          <p:nvPr>
            <p:ph idx="1"/>
          </p:nvPr>
        </p:nvSpPr>
        <p:spPr>
          <a:xfrm>
            <a:off x="206376" y="1370903"/>
            <a:ext cx="11816291" cy="4889500"/>
          </a:xfrm>
        </p:spPr>
        <p:txBody>
          <a:bodyPr/>
          <a:lstStyle/>
          <a:p>
            <a:pPr marL="0" indent="0">
              <a:buNone/>
            </a:pPr>
            <a:r>
              <a:rPr lang="en-US" altLang="en-US" sz="2444" dirty="0"/>
              <a:t>ED visit:  A 14 year-old boy is at a movie theater and running in a parking lot when he was hit by a car.  He was diagnosed with a </a:t>
            </a:r>
            <a:r>
              <a:rPr lang="en-US" altLang="en-US" sz="2444" b="1" dirty="0" err="1"/>
              <a:t>nondisplaced</a:t>
            </a:r>
            <a:r>
              <a:rPr lang="en-US" altLang="en-US" sz="2444" b="1" dirty="0"/>
              <a:t> fracture </a:t>
            </a:r>
            <a:r>
              <a:rPr lang="en-US" altLang="en-US" sz="2444" dirty="0"/>
              <a:t>of the </a:t>
            </a:r>
            <a:r>
              <a:rPr lang="en-US" altLang="en-US" sz="2444" b="1" dirty="0"/>
              <a:t>medial condyle </a:t>
            </a:r>
            <a:r>
              <a:rPr lang="en-US" altLang="en-US" sz="2444" dirty="0"/>
              <a:t>of the lower end of the </a:t>
            </a:r>
            <a:r>
              <a:rPr lang="en-US" altLang="en-US" sz="2444" b="1" dirty="0"/>
              <a:t>left femur</a:t>
            </a:r>
            <a:r>
              <a:rPr lang="en-US" altLang="en-US" sz="2444" dirty="0"/>
              <a:t>.  The leg was placed in a long leg splint and no further intervention was required.</a:t>
            </a:r>
          </a:p>
          <a:p>
            <a:pPr marL="0" indent="0">
              <a:buNone/>
            </a:pPr>
            <a:r>
              <a:rPr lang="en-US" altLang="en-US" sz="2444" dirty="0"/>
              <a:t>ICD-9-CM code:  </a:t>
            </a:r>
          </a:p>
          <a:p>
            <a:pPr marL="0" indent="0">
              <a:buNone/>
            </a:pPr>
            <a:r>
              <a:rPr lang="en-US" altLang="en-US" sz="2444" dirty="0"/>
              <a:t>          821.21  Fracture of condyle, femoral</a:t>
            </a:r>
          </a:p>
          <a:p>
            <a:pPr marL="0" indent="0">
              <a:buNone/>
            </a:pPr>
            <a:r>
              <a:rPr lang="en-US" altLang="en-US" sz="2222" dirty="0"/>
              <a:t>Note:  Additional E codes are reported to indicate the circumstances surrounding the injury.</a:t>
            </a:r>
          </a:p>
        </p:txBody>
      </p:sp>
      <p:sp>
        <p:nvSpPr>
          <p:cNvPr id="4" name="TextBox 3"/>
          <p:cNvSpPr txBox="1"/>
          <p:nvPr/>
        </p:nvSpPr>
        <p:spPr>
          <a:xfrm>
            <a:off x="187854" y="4634350"/>
            <a:ext cx="11816291" cy="1728914"/>
          </a:xfrm>
          <a:prstGeom prst="flowChartAlternateProcess">
            <a:avLst/>
          </a:prstGeom>
          <a:solidFill>
            <a:schemeClr val="tx2">
              <a:lumMod val="20000"/>
              <a:lumOff val="80000"/>
            </a:schemeClr>
          </a:solidFill>
          <a:ln w="28575" cap="rnd">
            <a:solidFill>
              <a:srgbClr val="FFC000"/>
            </a:solidFill>
            <a:prstDash val="dash"/>
          </a:ln>
        </p:spPr>
        <p:txBody>
          <a:bodyPr>
            <a:spAutoFit/>
          </a:bodyPr>
          <a:lstStyle/>
          <a:p>
            <a:pPr>
              <a:defRPr/>
            </a:pPr>
            <a:r>
              <a:rPr lang="en-US" sz="2444" dirty="0">
                <a:solidFill>
                  <a:schemeClr val="tx2"/>
                </a:solidFill>
              </a:rPr>
              <a:t>ICD-10-CM code:</a:t>
            </a:r>
          </a:p>
          <a:p>
            <a:pPr lvl="1">
              <a:defRPr/>
            </a:pPr>
            <a:r>
              <a:rPr lang="en-US" sz="2444" dirty="0">
                <a:solidFill>
                  <a:schemeClr val="tx2"/>
                </a:solidFill>
              </a:rPr>
              <a:t>S72.435A   </a:t>
            </a:r>
            <a:r>
              <a:rPr lang="en-US" sz="2444" dirty="0" err="1">
                <a:solidFill>
                  <a:schemeClr val="tx2"/>
                </a:solidFill>
              </a:rPr>
              <a:t>Nondisplaced</a:t>
            </a:r>
            <a:r>
              <a:rPr lang="en-US" sz="2444" dirty="0">
                <a:solidFill>
                  <a:schemeClr val="tx2"/>
                </a:solidFill>
              </a:rPr>
              <a:t> fracture of medial </a:t>
            </a:r>
            <a:r>
              <a:rPr lang="en-US" sz="2444" dirty="0" err="1">
                <a:solidFill>
                  <a:schemeClr val="tx2"/>
                </a:solidFill>
              </a:rPr>
              <a:t>condyle</a:t>
            </a:r>
            <a:r>
              <a:rPr lang="en-US" sz="2444" dirty="0">
                <a:solidFill>
                  <a:schemeClr val="tx2"/>
                </a:solidFill>
              </a:rPr>
              <a:t> of left femur, initial encounter for closed fracture</a:t>
            </a:r>
          </a:p>
          <a:p>
            <a:pPr>
              <a:defRPr/>
            </a:pPr>
            <a:r>
              <a:rPr lang="en-US" sz="2222" dirty="0">
                <a:solidFill>
                  <a:schemeClr val="tx2"/>
                </a:solidFill>
              </a:rPr>
              <a:t>Note:  Additional V, W, X, Y codes are reported to indicate the circumstances surrounding the injury.</a:t>
            </a:r>
          </a:p>
        </p:txBody>
      </p:sp>
    </p:spTree>
    <p:extLst>
      <p:ext uri="{BB962C8B-B14F-4D97-AF65-F5344CB8AC3E}">
        <p14:creationId xmlns:p14="http://schemas.microsoft.com/office/powerpoint/2010/main" val="12278722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en-US" b="1" dirty="0"/>
              <a:t>Case</a:t>
            </a:r>
            <a:endParaRPr lang="en-US" altLang="en-US" dirty="0"/>
          </a:p>
        </p:txBody>
      </p:sp>
      <p:sp>
        <p:nvSpPr>
          <p:cNvPr id="56323" name="Content Placeholder 2"/>
          <p:cNvSpPr>
            <a:spLocks noGrp="1"/>
          </p:cNvSpPr>
          <p:nvPr>
            <p:ph idx="1"/>
          </p:nvPr>
        </p:nvSpPr>
        <p:spPr>
          <a:xfrm>
            <a:off x="321932" y="1556797"/>
            <a:ext cx="11816291" cy="4889500"/>
          </a:xfrm>
        </p:spPr>
        <p:txBody>
          <a:bodyPr/>
          <a:lstStyle/>
          <a:p>
            <a:pPr marL="0" indent="0">
              <a:buNone/>
            </a:pPr>
            <a:r>
              <a:rPr lang="en-US" altLang="en-US" sz="2444" dirty="0"/>
              <a:t>A patient presents to the </a:t>
            </a:r>
            <a:r>
              <a:rPr lang="en-US" altLang="en-US" sz="2444" b="1" dirty="0"/>
              <a:t>emergency department </a:t>
            </a:r>
            <a:r>
              <a:rPr lang="en-US" altLang="en-US" sz="2444" dirty="0"/>
              <a:t>after receiving a </a:t>
            </a:r>
            <a:r>
              <a:rPr lang="en-US" altLang="en-US" sz="2444" b="1" dirty="0"/>
              <a:t>second degree </a:t>
            </a:r>
            <a:r>
              <a:rPr lang="en-US" altLang="en-US" sz="2444" dirty="0"/>
              <a:t>burn to his </a:t>
            </a:r>
            <a:r>
              <a:rPr lang="en-US" altLang="en-US" sz="2444" b="1" dirty="0"/>
              <a:t>left upper arm</a:t>
            </a:r>
            <a:r>
              <a:rPr lang="en-US" altLang="en-US" sz="2444" dirty="0"/>
              <a:t>.  </a:t>
            </a:r>
            <a:r>
              <a:rPr lang="en-US" altLang="en-US" sz="2444" b="1" dirty="0"/>
              <a:t>TBSA 3%.</a:t>
            </a:r>
            <a:r>
              <a:rPr lang="en-US" altLang="en-US" sz="2444" dirty="0"/>
              <a:t>  He receives treatment and is told to follow up with his family physician.</a:t>
            </a:r>
          </a:p>
          <a:p>
            <a:pPr marL="0" indent="0">
              <a:buNone/>
            </a:pPr>
            <a:r>
              <a:rPr lang="en-US" altLang="en-US" sz="2444" dirty="0"/>
              <a:t>ICD-9-CM code:</a:t>
            </a:r>
          </a:p>
          <a:p>
            <a:pPr marL="0" indent="0">
              <a:buNone/>
            </a:pPr>
            <a:r>
              <a:rPr lang="en-US" altLang="en-US" sz="2444" dirty="0"/>
              <a:t>          943.23  Burn of upper arm, blisters, epidermal loss [second degree]</a:t>
            </a:r>
          </a:p>
          <a:p>
            <a:pPr marL="0" indent="0">
              <a:buNone/>
            </a:pPr>
            <a:r>
              <a:rPr lang="en-US" altLang="en-US" sz="2444" dirty="0"/>
              <a:t>          948.00  Burn [any degree] involving less than 10% of body surface</a:t>
            </a:r>
          </a:p>
          <a:p>
            <a:pPr marL="0" indent="0">
              <a:buNone/>
            </a:pPr>
            <a:r>
              <a:rPr lang="en-US" altLang="en-US" sz="2222" dirty="0"/>
              <a:t>Note:  Additional E codes are reported to indicate the circumstances surrounding the injury.</a:t>
            </a:r>
          </a:p>
        </p:txBody>
      </p:sp>
      <p:sp>
        <p:nvSpPr>
          <p:cNvPr id="4" name="TextBox 3"/>
          <p:cNvSpPr txBox="1"/>
          <p:nvPr/>
        </p:nvSpPr>
        <p:spPr>
          <a:xfrm>
            <a:off x="80772" y="4932043"/>
            <a:ext cx="11816291" cy="1728914"/>
          </a:xfrm>
          <a:prstGeom prst="flowChartAlternateProcess">
            <a:avLst/>
          </a:prstGeom>
          <a:solidFill>
            <a:schemeClr val="tx2">
              <a:lumMod val="20000"/>
              <a:lumOff val="80000"/>
            </a:schemeClr>
          </a:solidFill>
          <a:ln w="28575" cap="rnd">
            <a:solidFill>
              <a:srgbClr val="FFC000"/>
            </a:solidFill>
            <a:prstDash val="dash"/>
          </a:ln>
        </p:spPr>
        <p:txBody>
          <a:bodyPr>
            <a:spAutoFit/>
          </a:bodyPr>
          <a:lstStyle/>
          <a:p>
            <a:pPr>
              <a:defRPr/>
            </a:pPr>
            <a:r>
              <a:rPr lang="en-US" sz="2444" dirty="0">
                <a:solidFill>
                  <a:schemeClr val="tx2"/>
                </a:solidFill>
              </a:rPr>
              <a:t>ICD-10-CM code:</a:t>
            </a:r>
          </a:p>
          <a:p>
            <a:pPr marL="0" lvl="1">
              <a:defRPr/>
            </a:pPr>
            <a:r>
              <a:rPr lang="en-US" sz="2444" dirty="0">
                <a:solidFill>
                  <a:schemeClr val="tx2"/>
                </a:solidFill>
              </a:rPr>
              <a:t>	T22.232A   Burn of second degree of left upper arm, initial encounter</a:t>
            </a:r>
          </a:p>
          <a:p>
            <a:pPr marL="0" lvl="1">
              <a:defRPr/>
            </a:pPr>
            <a:r>
              <a:rPr lang="en-US" sz="2444" dirty="0">
                <a:solidFill>
                  <a:schemeClr val="tx2"/>
                </a:solidFill>
              </a:rPr>
              <a:t>        T31.0        Burns involving less than 10% of body surface</a:t>
            </a:r>
          </a:p>
          <a:p>
            <a:pPr>
              <a:defRPr/>
            </a:pPr>
            <a:r>
              <a:rPr lang="en-US" sz="2222" dirty="0">
                <a:solidFill>
                  <a:schemeClr val="tx2"/>
                </a:solidFill>
              </a:rPr>
              <a:t>Note:  Additional X/Y codes are reported to indicate the circumstances surrounding the injury.</a:t>
            </a:r>
          </a:p>
        </p:txBody>
      </p:sp>
    </p:spTree>
    <p:extLst>
      <p:ext uri="{BB962C8B-B14F-4D97-AF65-F5344CB8AC3E}">
        <p14:creationId xmlns:p14="http://schemas.microsoft.com/office/powerpoint/2010/main" val="2929353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610306" y="1"/>
            <a:ext cx="10971389" cy="906639"/>
          </a:xfrm>
        </p:spPr>
        <p:txBody>
          <a:bodyPr/>
          <a:lstStyle/>
          <a:p>
            <a:r>
              <a:rPr lang="en-US" altLang="en-US" b="1" dirty="0"/>
              <a:t>Case</a:t>
            </a:r>
          </a:p>
        </p:txBody>
      </p:sp>
      <p:sp>
        <p:nvSpPr>
          <p:cNvPr id="58371" name="Content Placeholder 2"/>
          <p:cNvSpPr>
            <a:spLocks noGrp="1"/>
          </p:cNvSpPr>
          <p:nvPr>
            <p:ph idx="1"/>
          </p:nvPr>
        </p:nvSpPr>
        <p:spPr>
          <a:xfrm>
            <a:off x="187854" y="1166978"/>
            <a:ext cx="11816291" cy="5180541"/>
          </a:xfrm>
        </p:spPr>
        <p:txBody>
          <a:bodyPr/>
          <a:lstStyle/>
          <a:p>
            <a:pPr marL="0" indent="0">
              <a:buNone/>
            </a:pPr>
            <a:r>
              <a:rPr lang="en-US" altLang="en-US" sz="2222" dirty="0"/>
              <a:t>A patient presents for a </a:t>
            </a:r>
            <a:r>
              <a:rPr lang="en-US" altLang="en-US" sz="2222" b="1" dirty="0"/>
              <a:t>follow up visit</a:t>
            </a:r>
            <a:r>
              <a:rPr lang="en-US" altLang="en-US" sz="2222" dirty="0"/>
              <a:t>.  She had tried to stop her two cats from fighting.  </a:t>
            </a:r>
            <a:r>
              <a:rPr lang="en-US" altLang="en-US" sz="2222" b="1" dirty="0"/>
              <a:t>One of the cats bit her left hand and right thumb without nail damage.</a:t>
            </a:r>
            <a:r>
              <a:rPr lang="en-US" altLang="en-US" sz="2222" dirty="0"/>
              <a:t>  The open wound was washed and she was started on antibiotics.  She presents today for a dressing change and wound check.</a:t>
            </a:r>
          </a:p>
          <a:p>
            <a:pPr marL="0" indent="0">
              <a:buNone/>
            </a:pPr>
            <a:r>
              <a:rPr lang="en-US" altLang="en-US" sz="2222" dirty="0"/>
              <a:t>ICD-9-CM codes:</a:t>
            </a:r>
          </a:p>
          <a:p>
            <a:pPr marL="0" indent="0">
              <a:buNone/>
            </a:pPr>
            <a:r>
              <a:rPr lang="en-US" altLang="en-US" sz="2222" dirty="0"/>
              <a:t>        883.0  Open wound of finger(s), without mention of complication</a:t>
            </a:r>
          </a:p>
          <a:p>
            <a:pPr marL="0" indent="0">
              <a:buNone/>
            </a:pPr>
            <a:r>
              <a:rPr lang="en-US" altLang="en-US" sz="2222" dirty="0"/>
              <a:t>        882.0  Open wound of hand except finger(s) alone, without mention of complication</a:t>
            </a:r>
          </a:p>
          <a:p>
            <a:pPr marL="0" indent="0">
              <a:buNone/>
            </a:pPr>
            <a:r>
              <a:rPr lang="en-US" altLang="en-US" sz="2222" dirty="0"/>
              <a:t>Note:  E codes are not reported for subsequent encounters (Section I.C.19.a.2.)</a:t>
            </a:r>
          </a:p>
        </p:txBody>
      </p:sp>
      <p:sp>
        <p:nvSpPr>
          <p:cNvPr id="4" name="TextBox 3"/>
          <p:cNvSpPr txBox="1"/>
          <p:nvPr/>
        </p:nvSpPr>
        <p:spPr>
          <a:xfrm>
            <a:off x="271690" y="4374522"/>
            <a:ext cx="11816291" cy="2372139"/>
          </a:xfrm>
          <a:prstGeom prst="flowChartAlternateProcess">
            <a:avLst/>
          </a:prstGeom>
          <a:solidFill>
            <a:schemeClr val="tx2">
              <a:lumMod val="20000"/>
              <a:lumOff val="80000"/>
            </a:schemeClr>
          </a:solidFill>
          <a:ln w="28575" cap="rnd">
            <a:solidFill>
              <a:srgbClr val="FFC000"/>
            </a:solidFill>
            <a:prstDash val="dash"/>
          </a:ln>
        </p:spPr>
        <p:txBody>
          <a:bodyPr>
            <a:spAutoFit/>
          </a:bodyPr>
          <a:lstStyle/>
          <a:p>
            <a:pPr>
              <a:defRPr/>
            </a:pPr>
            <a:r>
              <a:rPr lang="en-US" sz="2222" dirty="0">
                <a:solidFill>
                  <a:schemeClr val="tx2"/>
                </a:solidFill>
              </a:rPr>
              <a:t>ICD-10-CM codes:</a:t>
            </a:r>
          </a:p>
          <a:p>
            <a:pPr marL="0" lvl="1">
              <a:defRPr/>
            </a:pPr>
            <a:r>
              <a:rPr lang="en-US" sz="2222" dirty="0">
                <a:solidFill>
                  <a:schemeClr val="tx2"/>
                </a:solidFill>
              </a:rPr>
              <a:t>	S61.051D     Open bite of right thumb without damage to nail, subsequent encounter</a:t>
            </a:r>
          </a:p>
          <a:p>
            <a:pPr marL="0" lvl="1">
              <a:defRPr/>
            </a:pPr>
            <a:r>
              <a:rPr lang="en-US" sz="2222" dirty="0">
                <a:solidFill>
                  <a:schemeClr val="tx2"/>
                </a:solidFill>
              </a:rPr>
              <a:t>	S61.452D     Open bite of left hand, subsequent encounter</a:t>
            </a:r>
          </a:p>
          <a:p>
            <a:pPr marL="0" lvl="1">
              <a:defRPr/>
            </a:pPr>
            <a:r>
              <a:rPr lang="en-US" sz="2222" dirty="0">
                <a:solidFill>
                  <a:schemeClr val="tx2"/>
                </a:solidFill>
              </a:rPr>
              <a:t>	W55.01XD   Bitten by cat</a:t>
            </a:r>
          </a:p>
          <a:p>
            <a:pPr marL="0" lvl="1">
              <a:defRPr/>
            </a:pPr>
            <a:r>
              <a:rPr lang="en-US" sz="2222" dirty="0">
                <a:solidFill>
                  <a:schemeClr val="tx2"/>
                </a:solidFill>
              </a:rPr>
              <a:t>Note:  External cause codes are reported for each encounter for which the injury or condition is being treated.</a:t>
            </a:r>
          </a:p>
        </p:txBody>
      </p:sp>
    </p:spTree>
    <p:extLst>
      <p:ext uri="{BB962C8B-B14F-4D97-AF65-F5344CB8AC3E}">
        <p14:creationId xmlns:p14="http://schemas.microsoft.com/office/powerpoint/2010/main" val="7707991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C3DC3-03EE-4F8B-BE63-AD36F533DC41}"/>
              </a:ext>
            </a:extLst>
          </p:cNvPr>
          <p:cNvSpPr>
            <a:spLocks noGrp="1"/>
          </p:cNvSpPr>
          <p:nvPr>
            <p:ph type="title"/>
          </p:nvPr>
        </p:nvSpPr>
        <p:spPr/>
        <p:txBody>
          <a:bodyPr/>
          <a:lstStyle/>
          <a:p>
            <a:r>
              <a:rPr lang="en-US" dirty="0"/>
              <a:t>ICD10 in EHR</a:t>
            </a:r>
          </a:p>
        </p:txBody>
      </p:sp>
      <p:sp>
        <p:nvSpPr>
          <p:cNvPr id="3" name="Content Placeholder 2">
            <a:extLst>
              <a:ext uri="{FF2B5EF4-FFF2-40B4-BE49-F238E27FC236}">
                <a16:creationId xmlns:a16="http://schemas.microsoft.com/office/drawing/2014/main" id="{CAB64AA5-CC57-4145-B188-3D2512096FEF}"/>
              </a:ext>
            </a:extLst>
          </p:cNvPr>
          <p:cNvSpPr>
            <a:spLocks noGrp="1"/>
          </p:cNvSpPr>
          <p:nvPr>
            <p:ph idx="1"/>
          </p:nvPr>
        </p:nvSpPr>
        <p:spPr/>
        <p:txBody>
          <a:bodyPr/>
          <a:lstStyle/>
          <a:p>
            <a:r>
              <a:rPr lang="en-US" dirty="0"/>
              <a:t>ICD 10</a:t>
            </a:r>
          </a:p>
          <a:p>
            <a:r>
              <a:rPr lang="en-US" dirty="0"/>
              <a:t>COVID-19 patient diagnosis from 4CE (i2b2):</a:t>
            </a:r>
          </a:p>
          <a:p>
            <a:pPr lvl="1"/>
            <a:r>
              <a:rPr lang="en-US" dirty="0">
                <a:hlinkClick r:id="rId2"/>
              </a:rPr>
              <a:t>https://figshare.com/articles/Diagnosis_Data_for_International_Electronic_Health_Record-Derived_COVID-19_Clinical_Course_Profile_The_4CE_Consortium/12152967</a:t>
            </a:r>
            <a:endParaRPr lang="en-US" dirty="0"/>
          </a:p>
        </p:txBody>
      </p:sp>
      <p:pic>
        <p:nvPicPr>
          <p:cNvPr id="4" name="Picture 3">
            <a:extLst>
              <a:ext uri="{FF2B5EF4-FFF2-40B4-BE49-F238E27FC236}">
                <a16:creationId xmlns:a16="http://schemas.microsoft.com/office/drawing/2014/main" id="{2DEED428-B745-41F3-894F-C5F692261BC9}"/>
              </a:ext>
            </a:extLst>
          </p:cNvPr>
          <p:cNvPicPr>
            <a:picLocks noChangeAspect="1"/>
          </p:cNvPicPr>
          <p:nvPr/>
        </p:nvPicPr>
        <p:blipFill>
          <a:blip r:embed="rId3"/>
          <a:stretch>
            <a:fillRect/>
          </a:stretch>
        </p:blipFill>
        <p:spPr>
          <a:xfrm>
            <a:off x="688108" y="4001294"/>
            <a:ext cx="4477782" cy="2387992"/>
          </a:xfrm>
          <a:prstGeom prst="rect">
            <a:avLst/>
          </a:prstGeom>
        </p:spPr>
      </p:pic>
      <p:pic>
        <p:nvPicPr>
          <p:cNvPr id="5" name="Picture 4">
            <a:extLst>
              <a:ext uri="{FF2B5EF4-FFF2-40B4-BE49-F238E27FC236}">
                <a16:creationId xmlns:a16="http://schemas.microsoft.com/office/drawing/2014/main" id="{781CD8DD-5006-480A-A313-7EDF275F55D7}"/>
              </a:ext>
            </a:extLst>
          </p:cNvPr>
          <p:cNvPicPr>
            <a:picLocks noChangeAspect="1"/>
          </p:cNvPicPr>
          <p:nvPr/>
        </p:nvPicPr>
        <p:blipFill>
          <a:blip r:embed="rId4"/>
          <a:stretch>
            <a:fillRect/>
          </a:stretch>
        </p:blipFill>
        <p:spPr>
          <a:xfrm>
            <a:off x="5315982" y="4235389"/>
            <a:ext cx="4318212" cy="2047736"/>
          </a:xfrm>
          <a:prstGeom prst="rect">
            <a:avLst/>
          </a:prstGeom>
        </p:spPr>
      </p:pic>
    </p:spTree>
    <p:extLst>
      <p:ext uri="{BB962C8B-B14F-4D97-AF65-F5344CB8AC3E}">
        <p14:creationId xmlns:p14="http://schemas.microsoft.com/office/powerpoint/2010/main" val="2683559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7AA4-ECB0-4598-B1F5-523A233C658A}"/>
              </a:ext>
            </a:extLst>
          </p:cNvPr>
          <p:cNvSpPr>
            <a:spLocks noGrp="1"/>
          </p:cNvSpPr>
          <p:nvPr>
            <p:ph type="title"/>
          </p:nvPr>
        </p:nvSpPr>
        <p:spPr/>
        <p:txBody>
          <a:bodyPr/>
          <a:lstStyle/>
          <a:p>
            <a:r>
              <a:rPr lang="en-US" dirty="0"/>
              <a:t>ICD9 in EHR</a:t>
            </a:r>
          </a:p>
        </p:txBody>
      </p:sp>
      <p:sp>
        <p:nvSpPr>
          <p:cNvPr id="3" name="Content Placeholder 2">
            <a:extLst>
              <a:ext uri="{FF2B5EF4-FFF2-40B4-BE49-F238E27FC236}">
                <a16:creationId xmlns:a16="http://schemas.microsoft.com/office/drawing/2014/main" id="{A965EFC8-B4B4-4D5B-AE5A-F56C4D8AB837}"/>
              </a:ext>
            </a:extLst>
          </p:cNvPr>
          <p:cNvSpPr>
            <a:spLocks noGrp="1"/>
          </p:cNvSpPr>
          <p:nvPr>
            <p:ph idx="1"/>
          </p:nvPr>
        </p:nvSpPr>
        <p:spPr/>
        <p:txBody>
          <a:bodyPr/>
          <a:lstStyle/>
          <a:p>
            <a:r>
              <a:rPr lang="en-US" dirty="0"/>
              <a:t>Finding ICD 9 code for MIMIC III Demo Data</a:t>
            </a:r>
          </a:p>
          <a:p>
            <a:pPr lvl="1"/>
            <a:r>
              <a:rPr lang="en-US" dirty="0">
                <a:hlinkClick r:id="rId2"/>
              </a:rPr>
              <a:t>https://physionet.org/content/mimiciii-demo/1.4/DIAGNOSES_ICD.csv</a:t>
            </a:r>
            <a:endParaRPr lang="en-US" dirty="0"/>
          </a:p>
        </p:txBody>
      </p:sp>
      <p:pic>
        <p:nvPicPr>
          <p:cNvPr id="4" name="Picture 3">
            <a:extLst>
              <a:ext uri="{FF2B5EF4-FFF2-40B4-BE49-F238E27FC236}">
                <a16:creationId xmlns:a16="http://schemas.microsoft.com/office/drawing/2014/main" id="{3E619683-F1DC-4EBA-8005-E545BED75CD2}"/>
              </a:ext>
            </a:extLst>
          </p:cNvPr>
          <p:cNvPicPr>
            <a:picLocks noChangeAspect="1"/>
          </p:cNvPicPr>
          <p:nvPr/>
        </p:nvPicPr>
        <p:blipFill>
          <a:blip r:embed="rId3"/>
          <a:stretch>
            <a:fillRect/>
          </a:stretch>
        </p:blipFill>
        <p:spPr>
          <a:xfrm>
            <a:off x="714522" y="2851085"/>
            <a:ext cx="5177229" cy="3641790"/>
          </a:xfrm>
          <a:prstGeom prst="rect">
            <a:avLst/>
          </a:prstGeom>
        </p:spPr>
      </p:pic>
      <p:sp>
        <p:nvSpPr>
          <p:cNvPr id="5" name="TextBox 4">
            <a:extLst>
              <a:ext uri="{FF2B5EF4-FFF2-40B4-BE49-F238E27FC236}">
                <a16:creationId xmlns:a16="http://schemas.microsoft.com/office/drawing/2014/main" id="{84C10BC4-29D4-468C-B9E2-93093C160162}"/>
              </a:ext>
            </a:extLst>
          </p:cNvPr>
          <p:cNvSpPr txBox="1"/>
          <p:nvPr/>
        </p:nvSpPr>
        <p:spPr>
          <a:xfrm>
            <a:off x="6300252" y="3429000"/>
            <a:ext cx="5502108" cy="646331"/>
          </a:xfrm>
          <a:prstGeom prst="rect">
            <a:avLst/>
          </a:prstGeom>
          <a:noFill/>
        </p:spPr>
        <p:txBody>
          <a:bodyPr wrap="square" rtlCol="0">
            <a:spAutoFit/>
          </a:bodyPr>
          <a:lstStyle/>
          <a:p>
            <a:r>
              <a:rPr lang="en-US" altLang="en-US" dirty="0"/>
              <a:t>ICD9: </a:t>
            </a:r>
            <a:r>
              <a:rPr lang="en-US" dirty="0">
                <a:hlinkClick r:id="rId4"/>
              </a:rPr>
              <a:t>http://www.icd9data.com/2015/Volume1/default.htm</a:t>
            </a:r>
            <a:endParaRPr lang="en-US" dirty="0"/>
          </a:p>
        </p:txBody>
      </p:sp>
    </p:spTree>
    <p:extLst>
      <p:ext uri="{BB962C8B-B14F-4D97-AF65-F5344CB8AC3E}">
        <p14:creationId xmlns:p14="http://schemas.microsoft.com/office/powerpoint/2010/main" val="700669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rmAutofit/>
          </a:bodyPr>
          <a:lstStyle/>
          <a:p>
            <a:r>
              <a:rPr lang="en-US" altLang="en-US" dirty="0"/>
              <a:t>ICD-10 Provider Impacts</a:t>
            </a:r>
          </a:p>
        </p:txBody>
      </p:sp>
      <p:sp>
        <p:nvSpPr>
          <p:cNvPr id="3" name="Content Placeholder 2"/>
          <p:cNvSpPr>
            <a:spLocks noGrp="1"/>
          </p:cNvSpPr>
          <p:nvPr>
            <p:ph idx="1"/>
          </p:nvPr>
        </p:nvSpPr>
        <p:spPr/>
        <p:txBody>
          <a:bodyPr>
            <a:normAutofit/>
          </a:bodyPr>
          <a:lstStyle/>
          <a:p>
            <a:pPr>
              <a:spcBef>
                <a:spcPct val="0"/>
              </a:spcBef>
              <a:spcAft>
                <a:spcPts val="1200"/>
              </a:spcAft>
            </a:pPr>
            <a:r>
              <a:rPr lang="en-US" altLang="en-US" sz="1900" dirty="0"/>
              <a:t>Clinical documentation is the foundation of successful ICD-10 Implementation</a:t>
            </a:r>
          </a:p>
          <a:p>
            <a:pPr>
              <a:spcBef>
                <a:spcPct val="0"/>
              </a:spcBef>
            </a:pPr>
            <a:r>
              <a:rPr lang="en-US" altLang="en-US" sz="1900" dirty="0"/>
              <a:t>Golden Rule of Documentation</a:t>
            </a:r>
          </a:p>
          <a:p>
            <a:pPr lvl="1">
              <a:spcBef>
                <a:spcPct val="0"/>
              </a:spcBef>
            </a:pPr>
            <a:r>
              <a:rPr lang="en-US" altLang="en-US" sz="1800" dirty="0"/>
              <a:t>If it isn’t documented by the physician, it didn’t happen</a:t>
            </a:r>
          </a:p>
          <a:p>
            <a:pPr lvl="1">
              <a:spcBef>
                <a:spcPct val="0"/>
              </a:spcBef>
              <a:spcAft>
                <a:spcPts val="1200"/>
              </a:spcAft>
            </a:pPr>
            <a:r>
              <a:rPr lang="en-US" altLang="en-US" sz="1800" dirty="0"/>
              <a:t>If it didn’t happen, it can’t be billed</a:t>
            </a:r>
          </a:p>
          <a:p>
            <a:pPr>
              <a:spcBef>
                <a:spcPct val="0"/>
              </a:spcBef>
            </a:pPr>
            <a:r>
              <a:rPr lang="en-US" altLang="en-US" sz="1900" dirty="0"/>
              <a:t>The purpose in documentation is to tell the story of what was performed and what is diagnosed accurately and thoroughly reflecting the condition of the patient  </a:t>
            </a:r>
          </a:p>
          <a:p>
            <a:pPr lvl="1">
              <a:spcBef>
                <a:spcPct val="0"/>
              </a:spcBef>
            </a:pPr>
            <a:r>
              <a:rPr lang="en-US" altLang="en-US" sz="1800" dirty="0"/>
              <a:t>what services were rendered and </a:t>
            </a:r>
          </a:p>
          <a:p>
            <a:pPr lvl="1">
              <a:spcBef>
                <a:spcPct val="0"/>
              </a:spcBef>
              <a:spcAft>
                <a:spcPts val="1200"/>
              </a:spcAft>
            </a:pPr>
            <a:r>
              <a:rPr lang="en-US" altLang="en-US" sz="1800" dirty="0"/>
              <a:t>what is the severity of the illness</a:t>
            </a:r>
          </a:p>
          <a:p>
            <a:r>
              <a:rPr lang="en-US" altLang="en-US" sz="1900" dirty="0"/>
              <a:t>The key word is </a:t>
            </a:r>
            <a:r>
              <a:rPr lang="en-US" altLang="en-US" sz="1900" b="1" i="1" u="sng" dirty="0"/>
              <a:t>SPECIFICITY</a:t>
            </a:r>
          </a:p>
          <a:p>
            <a:pPr lvl="1">
              <a:spcBef>
                <a:spcPct val="0"/>
              </a:spcBef>
            </a:pPr>
            <a:r>
              <a:rPr lang="en-US" altLang="en-US" sz="1800" dirty="0"/>
              <a:t>Granularity</a:t>
            </a:r>
          </a:p>
          <a:p>
            <a:pPr lvl="1">
              <a:spcBef>
                <a:spcPct val="0"/>
              </a:spcBef>
              <a:spcAft>
                <a:spcPts val="1200"/>
              </a:spcAft>
            </a:pPr>
            <a:r>
              <a:rPr lang="en-US" altLang="en-US" sz="1800" dirty="0"/>
              <a:t>Laterality</a:t>
            </a:r>
          </a:p>
          <a:p>
            <a:pPr>
              <a:spcBef>
                <a:spcPct val="0"/>
              </a:spcBef>
              <a:spcAft>
                <a:spcPts val="1200"/>
              </a:spcAft>
            </a:pPr>
            <a:r>
              <a:rPr lang="en-US" altLang="en-US" sz="1900" dirty="0"/>
              <a:t>Complete and concise documentation allows for accurate coding which leads to maximized reimbursement</a:t>
            </a:r>
          </a:p>
          <a:p>
            <a:pPr>
              <a:spcBef>
                <a:spcPct val="0"/>
              </a:spcBef>
              <a:buFont typeface="Wingdings 2" panose="05020102010507070707" pitchFamily="18" charset="2"/>
              <a:buNone/>
            </a:pPr>
            <a:endParaRPr lang="en-US" altLang="en-US" sz="1800" dirty="0"/>
          </a:p>
        </p:txBody>
      </p:sp>
    </p:spTree>
    <p:extLst>
      <p:ext uri="{BB962C8B-B14F-4D97-AF65-F5344CB8AC3E}">
        <p14:creationId xmlns:p14="http://schemas.microsoft.com/office/powerpoint/2010/main" val="3195138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ICD10</a:t>
            </a:r>
          </a:p>
        </p:txBody>
      </p:sp>
      <p:sp>
        <p:nvSpPr>
          <p:cNvPr id="3" name="Content Placeholder 2"/>
          <p:cNvSpPr>
            <a:spLocks noGrp="1"/>
          </p:cNvSpPr>
          <p:nvPr>
            <p:ph idx="1"/>
          </p:nvPr>
        </p:nvSpPr>
        <p:spPr/>
        <p:txBody>
          <a:bodyPr/>
          <a:lstStyle/>
          <a:p>
            <a:r>
              <a:rPr lang="en-US" dirty="0"/>
              <a:t>It does not provide sufficient details on different attributes of health conditions</a:t>
            </a:r>
          </a:p>
          <a:p>
            <a:r>
              <a:rPr lang="en-US" dirty="0"/>
              <a:t>It does not describe functioning and disability as aspects of health (it is in the International Classification of Functioning, Disability and Health (ICF)).</a:t>
            </a:r>
          </a:p>
          <a:p>
            <a:r>
              <a:rPr lang="en-US" dirty="0"/>
              <a:t>It does not include a full array of health interventions or reasons for encounter</a:t>
            </a:r>
          </a:p>
        </p:txBody>
      </p:sp>
    </p:spTree>
    <p:extLst>
      <p:ext uri="{BB962C8B-B14F-4D97-AF65-F5344CB8AC3E}">
        <p14:creationId xmlns:p14="http://schemas.microsoft.com/office/powerpoint/2010/main" val="18165085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B34D3-32EE-44F9-81A2-EB3FB5DD26D1}"/>
              </a:ext>
            </a:extLst>
          </p:cNvPr>
          <p:cNvSpPr>
            <a:spLocks noGrp="1"/>
          </p:cNvSpPr>
          <p:nvPr>
            <p:ph type="title"/>
          </p:nvPr>
        </p:nvSpPr>
        <p:spPr/>
        <p:txBody>
          <a:bodyPr/>
          <a:lstStyle/>
          <a:p>
            <a:r>
              <a:rPr lang="en-US" dirty="0"/>
              <a:t>ICD10 Specificity </a:t>
            </a:r>
          </a:p>
        </p:txBody>
      </p:sp>
      <p:pic>
        <p:nvPicPr>
          <p:cNvPr id="4" name="Content Placeholder 3">
            <a:extLst>
              <a:ext uri="{FF2B5EF4-FFF2-40B4-BE49-F238E27FC236}">
                <a16:creationId xmlns:a16="http://schemas.microsoft.com/office/drawing/2014/main" id="{83D49AEF-0BDF-4326-BF10-FA432E432EAE}"/>
              </a:ext>
            </a:extLst>
          </p:cNvPr>
          <p:cNvPicPr>
            <a:picLocks noGrp="1" noChangeAspect="1"/>
          </p:cNvPicPr>
          <p:nvPr>
            <p:ph idx="1"/>
          </p:nvPr>
        </p:nvPicPr>
        <p:blipFill>
          <a:blip r:embed="rId2"/>
          <a:stretch>
            <a:fillRect/>
          </a:stretch>
        </p:blipFill>
        <p:spPr>
          <a:xfrm>
            <a:off x="1252439" y="1821590"/>
            <a:ext cx="4219575" cy="1323975"/>
          </a:xfrm>
          <a:prstGeom prst="rect">
            <a:avLst/>
          </a:prstGeom>
        </p:spPr>
      </p:pic>
      <p:pic>
        <p:nvPicPr>
          <p:cNvPr id="5" name="Picture 4">
            <a:extLst>
              <a:ext uri="{FF2B5EF4-FFF2-40B4-BE49-F238E27FC236}">
                <a16:creationId xmlns:a16="http://schemas.microsoft.com/office/drawing/2014/main" id="{0BCA51C4-F957-49B4-9905-25936DEB2615}"/>
              </a:ext>
            </a:extLst>
          </p:cNvPr>
          <p:cNvPicPr>
            <a:picLocks noChangeAspect="1"/>
          </p:cNvPicPr>
          <p:nvPr/>
        </p:nvPicPr>
        <p:blipFill>
          <a:blip r:embed="rId3"/>
          <a:stretch>
            <a:fillRect/>
          </a:stretch>
        </p:blipFill>
        <p:spPr>
          <a:xfrm>
            <a:off x="3492582" y="3017069"/>
            <a:ext cx="6715125" cy="3105150"/>
          </a:xfrm>
          <a:prstGeom prst="rect">
            <a:avLst/>
          </a:prstGeom>
        </p:spPr>
      </p:pic>
    </p:spTree>
    <p:extLst>
      <p:ext uri="{BB962C8B-B14F-4D97-AF65-F5344CB8AC3E}">
        <p14:creationId xmlns:p14="http://schemas.microsoft.com/office/powerpoint/2010/main" val="9638876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rmAutofit/>
          </a:bodyPr>
          <a:lstStyle/>
          <a:p>
            <a:r>
              <a:rPr lang="en-US" altLang="en-US" dirty="0"/>
              <a:t>ICD-10 Changes Everything</a:t>
            </a:r>
          </a:p>
        </p:txBody>
      </p:sp>
      <p:sp>
        <p:nvSpPr>
          <p:cNvPr id="3" name="Content Placeholder 2"/>
          <p:cNvSpPr>
            <a:spLocks noGrp="1"/>
          </p:cNvSpPr>
          <p:nvPr>
            <p:ph idx="1"/>
          </p:nvPr>
        </p:nvSpPr>
        <p:spPr>
          <a:xfrm>
            <a:off x="1075174" y="1524000"/>
            <a:ext cx="9383276" cy="4800600"/>
          </a:xfrm>
        </p:spPr>
        <p:txBody>
          <a:bodyPr>
            <a:normAutofit/>
          </a:bodyPr>
          <a:lstStyle/>
          <a:p>
            <a:pPr>
              <a:spcAft>
                <a:spcPts val="1200"/>
              </a:spcAft>
            </a:pPr>
            <a:r>
              <a:rPr lang="en-US" altLang="en-US" sz="2400" dirty="0"/>
              <a:t>ICD-10  changes the clinical practice. </a:t>
            </a:r>
          </a:p>
          <a:p>
            <a:pPr>
              <a:buFont typeface="Wingdings 2" panose="05020102010507070707" pitchFamily="18" charset="2"/>
              <a:buNone/>
            </a:pPr>
            <a:endParaRPr lang="en-US" altLang="en-US" sz="2400" dirty="0"/>
          </a:p>
          <a:p>
            <a:r>
              <a:rPr lang="en-US" altLang="en-US" sz="2400" dirty="0"/>
              <a:t>ICD-10 Implementation will impact everyone:</a:t>
            </a:r>
          </a:p>
          <a:p>
            <a:pPr lvl="1">
              <a:spcAft>
                <a:spcPts val="1200"/>
              </a:spcAft>
            </a:pPr>
            <a:r>
              <a:rPr lang="en-US" altLang="en-US" sz="2000" dirty="0"/>
              <a:t>Registration, Nurses, Managers, Lab, Clinical Area, Billing, Physicians, and Coding.</a:t>
            </a:r>
          </a:p>
          <a:p>
            <a:pPr>
              <a:buFont typeface="Wingdings 2" panose="05020102010507070707" pitchFamily="18" charset="2"/>
              <a:buNone/>
            </a:pPr>
            <a:endParaRPr lang="en-US" altLang="en-US" sz="2400" dirty="0"/>
          </a:p>
        </p:txBody>
      </p:sp>
    </p:spTree>
    <p:extLst>
      <p:ext uri="{BB962C8B-B14F-4D97-AF65-F5344CB8AC3E}">
        <p14:creationId xmlns:p14="http://schemas.microsoft.com/office/powerpoint/2010/main" val="1375195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altLang="en-US" dirty="0"/>
              <a:t>Resources</a:t>
            </a:r>
          </a:p>
        </p:txBody>
      </p:sp>
      <p:sp>
        <p:nvSpPr>
          <p:cNvPr id="51202" name="Content Placeholder 2"/>
          <p:cNvSpPr>
            <a:spLocks noGrp="1"/>
          </p:cNvSpPr>
          <p:nvPr>
            <p:ph idx="1"/>
          </p:nvPr>
        </p:nvSpPr>
        <p:spPr/>
        <p:txBody>
          <a:bodyPr>
            <a:normAutofit lnSpcReduction="10000"/>
          </a:bodyPr>
          <a:lstStyle/>
          <a:p>
            <a:r>
              <a:rPr lang="en-US" altLang="en-US" dirty="0"/>
              <a:t>AHIMA:  </a:t>
            </a:r>
            <a:r>
              <a:rPr lang="en-US" altLang="en-US" dirty="0">
                <a:hlinkClick r:id="rId2"/>
              </a:rPr>
              <a:t>https://www.ahima.org/education-events/education-by-topic/coding/</a:t>
            </a:r>
            <a:endParaRPr lang="en-US" altLang="en-US" dirty="0"/>
          </a:p>
          <a:p>
            <a:r>
              <a:rPr lang="en-US" altLang="en-US" dirty="0"/>
              <a:t>AMA: https://www.ama-assn.org/practice-management/claims-processing/icd-10-overview</a:t>
            </a:r>
          </a:p>
          <a:p>
            <a:r>
              <a:rPr lang="en-US" altLang="en-US" dirty="0"/>
              <a:t>CMS: https://www.cms.gov/icd10/ </a:t>
            </a:r>
          </a:p>
          <a:p>
            <a:r>
              <a:rPr lang="en-US" altLang="en-US" dirty="0"/>
              <a:t>CDC: </a:t>
            </a:r>
            <a:r>
              <a:rPr lang="en-US" altLang="en-US" dirty="0">
                <a:hlinkClick r:id="rId3"/>
              </a:rPr>
              <a:t>https://www.cdc.gov/nchs/icd/icd-10-cm.htm</a:t>
            </a:r>
            <a:endParaRPr lang="en-US" altLang="en-US" dirty="0"/>
          </a:p>
          <a:p>
            <a:r>
              <a:rPr lang="en-US" altLang="en-US" dirty="0"/>
              <a:t>WHO: </a:t>
            </a:r>
            <a:r>
              <a:rPr lang="en-US" dirty="0">
                <a:hlinkClick r:id="rId4"/>
              </a:rPr>
              <a:t>https://icd.who.int/browse10/2019/en</a:t>
            </a:r>
            <a:endParaRPr lang="en-US" altLang="en-US" dirty="0"/>
          </a:p>
          <a:p>
            <a:r>
              <a:rPr lang="en-US" altLang="en-US" sz="2400" dirty="0"/>
              <a:t>ICD9: </a:t>
            </a:r>
            <a:r>
              <a:rPr lang="en-US" sz="2400" dirty="0">
                <a:hlinkClick r:id="rId5"/>
              </a:rPr>
              <a:t>http://www.icd9data.com/2015/Volume1/default.htm</a:t>
            </a:r>
            <a:endParaRPr lang="en-US" sz="2400" dirty="0"/>
          </a:p>
          <a:p>
            <a:r>
              <a:rPr lang="en-US" dirty="0">
                <a:hlinkClick r:id="rId6"/>
              </a:rPr>
              <a:t>https://www.slideshare.net/CureMDHealthcare/icd10-fundamentals-and-navigation</a:t>
            </a:r>
            <a:r>
              <a:rPr lang="en-US" altLang="en-US" dirty="0"/>
              <a:t> </a:t>
            </a:r>
          </a:p>
          <a:p>
            <a:endParaRPr lang="en-US" altLang="en-US" dirty="0"/>
          </a:p>
        </p:txBody>
      </p:sp>
      <p:sp>
        <p:nvSpPr>
          <p:cNvPr id="5120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8752D9A6-F4FC-42F2-B502-953457F8E9B7}" type="slidenum">
              <a:rPr lang="en-US" altLang="en-US" sz="1000">
                <a:solidFill>
                  <a:srgbClr val="000000"/>
                </a:solidFill>
              </a:rPr>
              <a:pPr eaLnBrk="1" hangingPunct="1"/>
              <a:t>62</a:t>
            </a:fld>
            <a:endParaRPr lang="en-US" altLang="en-US" sz="1000">
              <a:solidFill>
                <a:srgbClr val="000000"/>
              </a:solidFill>
            </a:endParaRPr>
          </a:p>
        </p:txBody>
      </p:sp>
    </p:spTree>
    <p:extLst>
      <p:ext uri="{BB962C8B-B14F-4D97-AF65-F5344CB8AC3E}">
        <p14:creationId xmlns:p14="http://schemas.microsoft.com/office/powerpoint/2010/main" val="1236496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ICD10</a:t>
            </a:r>
          </a:p>
        </p:txBody>
      </p:sp>
      <p:sp>
        <p:nvSpPr>
          <p:cNvPr id="3" name="Content Placeholder 2"/>
          <p:cNvSpPr>
            <a:spLocks noGrp="1"/>
          </p:cNvSpPr>
          <p:nvPr>
            <p:ph idx="1"/>
          </p:nvPr>
        </p:nvSpPr>
        <p:spPr>
          <a:xfrm>
            <a:off x="249057" y="1383766"/>
            <a:ext cx="7802573" cy="5017033"/>
          </a:xfrm>
        </p:spPr>
        <p:txBody>
          <a:bodyPr>
            <a:normAutofit fontScale="92500" lnSpcReduction="10000"/>
          </a:bodyPr>
          <a:lstStyle/>
          <a:p>
            <a:r>
              <a:rPr lang="en-US" dirty="0"/>
              <a:t>The core concept of ICD10 is “family” – a suite of integrated classification products that share similar features and can be singularly or jointly to provide information on different aspects of health and healthcare system. </a:t>
            </a:r>
          </a:p>
          <a:p>
            <a:r>
              <a:rPr lang="en-US" dirty="0"/>
              <a:t>ICD is part of WHO-FIC</a:t>
            </a:r>
          </a:p>
          <a:p>
            <a:r>
              <a:rPr lang="en-US" dirty="0"/>
              <a:t>WHO Family of International Classifications (WHO-FIC) aims to provide a conceptual framework of information dimensions that are related to health and health management. </a:t>
            </a:r>
          </a:p>
          <a:p>
            <a:r>
              <a:rPr lang="en-US" dirty="0"/>
              <a:t>WHO FIC strives to build the family of classifications based on sound scientific and taxonomic principles, in culturally appropriate and internationally applicable, and focuses on the multidimensional aspects of health.</a:t>
            </a:r>
          </a:p>
        </p:txBody>
      </p:sp>
      <p:pic>
        <p:nvPicPr>
          <p:cNvPr id="4" name="Picture 3">
            <a:extLst>
              <a:ext uri="{FF2B5EF4-FFF2-40B4-BE49-F238E27FC236}">
                <a16:creationId xmlns:a16="http://schemas.microsoft.com/office/drawing/2014/main" id="{E09BF289-F230-4197-9B7E-F50DFBC016A6}"/>
              </a:ext>
            </a:extLst>
          </p:cNvPr>
          <p:cNvPicPr>
            <a:picLocks noChangeAspect="1"/>
          </p:cNvPicPr>
          <p:nvPr/>
        </p:nvPicPr>
        <p:blipFill>
          <a:blip r:embed="rId2"/>
          <a:stretch>
            <a:fillRect/>
          </a:stretch>
        </p:blipFill>
        <p:spPr>
          <a:xfrm>
            <a:off x="7977748" y="365125"/>
            <a:ext cx="4067205" cy="5829343"/>
          </a:xfrm>
          <a:prstGeom prst="rect">
            <a:avLst/>
          </a:prstGeom>
        </p:spPr>
      </p:pic>
    </p:spTree>
    <p:extLst>
      <p:ext uri="{BB962C8B-B14F-4D97-AF65-F5344CB8AC3E}">
        <p14:creationId xmlns:p14="http://schemas.microsoft.com/office/powerpoint/2010/main" val="4241109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670" y="18335"/>
            <a:ext cx="10515600" cy="1325563"/>
          </a:xfrm>
        </p:spPr>
        <p:txBody>
          <a:bodyPr/>
          <a:lstStyle/>
          <a:p>
            <a:r>
              <a:rPr lang="en-US" dirty="0"/>
              <a:t>WHO-FIC</a:t>
            </a:r>
          </a:p>
        </p:txBody>
      </p:sp>
      <p:pic>
        <p:nvPicPr>
          <p:cNvPr id="4" name="Content Placeholder 3"/>
          <p:cNvPicPr>
            <a:picLocks noGrp="1" noChangeAspect="1"/>
          </p:cNvPicPr>
          <p:nvPr>
            <p:ph idx="1"/>
          </p:nvPr>
        </p:nvPicPr>
        <p:blipFill>
          <a:blip r:embed="rId2"/>
          <a:stretch>
            <a:fillRect/>
          </a:stretch>
        </p:blipFill>
        <p:spPr>
          <a:xfrm>
            <a:off x="3259097" y="258706"/>
            <a:ext cx="8053068" cy="5948749"/>
          </a:xfrm>
          <a:prstGeom prst="rect">
            <a:avLst/>
          </a:prstGeom>
        </p:spPr>
      </p:pic>
    </p:spTree>
    <p:extLst>
      <p:ext uri="{BB962C8B-B14F-4D97-AF65-F5344CB8AC3E}">
        <p14:creationId xmlns:p14="http://schemas.microsoft.com/office/powerpoint/2010/main" val="1422676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Adaptation</a:t>
            </a:r>
          </a:p>
        </p:txBody>
      </p:sp>
      <p:sp>
        <p:nvSpPr>
          <p:cNvPr id="3" name="Content Placeholder 2"/>
          <p:cNvSpPr>
            <a:spLocks noGrp="1"/>
          </p:cNvSpPr>
          <p:nvPr>
            <p:ph idx="1"/>
          </p:nvPr>
        </p:nvSpPr>
        <p:spPr/>
        <p:txBody>
          <a:bodyPr/>
          <a:lstStyle/>
          <a:p>
            <a:r>
              <a:rPr lang="en-US" dirty="0"/>
              <a:t>Oncology: ICD-O coding system for malignant neoplasms, also allow greater specificity for non-malignant neoplasms.</a:t>
            </a:r>
          </a:p>
          <a:p>
            <a:r>
              <a:rPr lang="en-US" dirty="0"/>
              <a:t>Dermatology</a:t>
            </a:r>
          </a:p>
          <a:p>
            <a:r>
              <a:rPr lang="en-US" dirty="0"/>
              <a:t>Dentistry and Stomatology</a:t>
            </a:r>
          </a:p>
          <a:p>
            <a:r>
              <a:rPr lang="en-US" dirty="0"/>
              <a:t>Neurology</a:t>
            </a:r>
          </a:p>
          <a:p>
            <a:r>
              <a:rPr lang="en-US" dirty="0"/>
              <a:t>Rheumatology and orthopedics</a:t>
            </a:r>
          </a:p>
        </p:txBody>
      </p:sp>
    </p:spTree>
    <p:extLst>
      <p:ext uri="{BB962C8B-B14F-4D97-AF65-F5344CB8AC3E}">
        <p14:creationId xmlns:p14="http://schemas.microsoft.com/office/powerpoint/2010/main" val="39041024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2&quot; unique_id=&quot;217219&quot;&gt;&lt;object type=&quot;3&quot; unique_id=&quot;217220&quot;&gt;&lt;property id=&quot;20148&quot; value=&quot;5&quot;/&gt;&lt;property id=&quot;20300&quot; value=&quot;Slide 1 - &amp;quot;EMR&amp;quot;&quot;/&gt;&lt;property id=&quot;20307&quot; value=&quot;256&quot;/&gt;&lt;/object&gt;&lt;object type=&quot;3&quot; unique_id=&quot;217221&quot;&gt;&lt;property id=&quot;20148&quot; value=&quot;5&quot;/&gt;&lt;property id=&quot;20300&quot; value=&quot;Slide 2 - &amp;quot;ICD9 or ICD10&amp;quot;&quot;/&gt;&lt;property id=&quot;20307&quot; value=&quot;257&quot;/&gt;&lt;/object&gt;&lt;object type=&quot;3&quot; unique_id=&quot;217298&quot;&gt;&lt;property id=&quot;20148&quot; value=&quot;5&quot;/&gt;&lt;property id=&quot;20300&quot; value=&quot;Slide 3 - &amp;quot;ICD 10&amp;quot;&quot;/&gt;&lt;property id=&quot;20307&quot; value=&quot;259&quot;/&gt;&lt;/object&gt;&lt;object type=&quot;3&quot; unique_id=&quot;217299&quot;&gt;&lt;property id=&quot;20148&quot; value=&quot;5&quot;/&gt;&lt;property id=&quot;20300&quot; value=&quot;Slide 11 - &amp;quot;ICD10&amp;quot;&quot;/&gt;&lt;property id=&quot;20307&quot; value=&quot;258&quot;/&gt;&lt;/object&gt;&lt;object type=&quot;3&quot; unique_id=&quot;217336&quot;&gt;&lt;property id=&quot;20148&quot; value=&quot;5&quot;/&gt;&lt;property id=&quot;20300&quot; value=&quot;Slide 4 - &amp;quot;ICD10&amp;quot;&quot;/&gt;&lt;property id=&quot;20307&quot; value=&quot;260&quot;/&gt;&lt;/object&gt;&lt;object type=&quot;3&quot; unique_id=&quot;217337&quot;&gt;&lt;property id=&quot;20148&quot; value=&quot;5&quot;/&gt;&lt;property id=&quot;20300&quot; value=&quot;Slide 5 - &amp;quot;ICD10&amp;quot;&quot;/&gt;&lt;property id=&quot;20307&quot; value=&quot;261&quot;/&gt;&lt;/object&gt;&lt;object type=&quot;3&quot; unique_id=&quot;217338&quot;&gt;&lt;property id=&quot;20148&quot; value=&quot;5&quot;/&gt;&lt;property id=&quot;20300&quot; value=&quot;Slide 6 - &amp;quot;ICD10&amp;quot;&quot;/&gt;&lt;property id=&quot;20307&quot; value=&quot;262&quot;/&gt;&lt;/object&gt;&lt;object type=&quot;3&quot; unique_id=&quot;217339&quot;&gt;&lt;property id=&quot;20148&quot; value=&quot;5&quot;/&gt;&lt;property id=&quot;20300&quot; value=&quot;Slide 7 - &amp;quot;WHO-FIC&amp;quot;&quot;/&gt;&lt;property id=&quot;20307&quot; value=&quot;263&quot;/&gt;&lt;/object&gt;&lt;object type=&quot;3&quot; unique_id=&quot;217341&quot;&gt;&lt;property id=&quot;20148&quot; value=&quot;5&quot;/&gt;&lt;property id=&quot;20300&quot; value=&quot;Slide 8 - &amp;quot;Adaptation&amp;quot;&quot;/&gt;&lt;property id=&quot;20307&quot; value=&quot;264&quot;/&gt;&lt;/object&gt;&lt;object type=&quot;3&quot; unique_id=&quot;217461&quot;&gt;&lt;property id=&quot;20148&quot; value=&quot;5&quot;/&gt;&lt;property id=&quot;20300&quot; value=&quot;Slide 9 - &amp;quot;Non-diagnostic classifications&amp;quot;&quot;/&gt;&lt;property id=&quot;20307&quot; value=&quot;265&quot;/&gt;&lt;/object&gt;&lt;object type=&quot;3&quot; unique_id=&quot;217522&quot;&gt;&lt;property id=&quot;20148&quot; value=&quot;5&quot;/&gt;&lt;property id=&quot;20300&quot; value=&quot;Slide 10 - &amp;quot;Non-diagnostic classifications&amp;quot;&quot;/&gt;&lt;property id=&quot;20307&quot; value=&quot;266&quot;/&gt;&lt;/object&gt;&lt;object type=&quot;3&quot; unique_id=&quot;218269&quot;&gt;&lt;property id=&quot;20148&quot; value=&quot;5&quot;/&gt;&lt;property id=&quot;20300&quot; value=&quot;Slide 12 - &amp;quot;ICD-9-CM vs. ICD-10-CM&amp;quot;&quot;/&gt;&lt;property id=&quot;20307&quot; value=&quot;267&quot;/&gt;&lt;/object&gt;&lt;object type=&quot;3&quot; unique_id=&quot;218270&quot;&gt;&lt;property id=&quot;20148&quot; value=&quot;5&quot;/&gt;&lt;property id=&quot;20300&quot; value=&quot;Slide 13 - &amp;quot;ICD-9-CM vs. ICD-10-CM&amp;quot;&quot;/&gt;&lt;property id=&quot;20307&quot; value=&quot;271&quot;/&gt;&lt;/object&gt;&lt;object type=&quot;3&quot; unique_id=&quot;218271&quot;&gt;&lt;property id=&quot;20148&quot; value=&quot;5&quot;/&gt;&lt;property id=&quot;20300&quot; value=&quot;Slide 17 - &amp;quot;ICD-10 Implementation&amp;quot;&quot;/&gt;&lt;property id=&quot;20307&quot; value=&quot;268&quot;/&gt;&lt;/object&gt;&lt;object type=&quot;3&quot; unique_id=&quot;218272&quot;&gt;&lt;property id=&quot;20148&quot; value=&quot;5&quot;/&gt;&lt;property id=&quot;20300&quot; value=&quot;Slide 18 - &amp;quot;Why ICD-10, not ICD-9&amp;quot;&quot;/&gt;&lt;property id=&quot;20307&quot; value=&quot;269&quot;/&gt;&lt;/object&gt;&lt;object type=&quot;3&quot; unique_id=&quot;218273&quot;&gt;&lt;property id=&quot;20148&quot; value=&quot;5&quot;/&gt;&lt;property id=&quot;20300&quot; value=&quot;Slide 20 - &amp;quot;ICD-10-CM (diagnosis) Code Format&amp;quot;&quot;/&gt;&lt;property id=&quot;20307&quot; value=&quot;270&quot;/&gt;&lt;/object&gt;&lt;object type=&quot;3&quot; unique_id=&quot;218274&quot;&gt;&lt;property id=&quot;20148&quot; value=&quot;5&quot;/&gt;&lt;property id=&quot;20300&quot; value=&quot;Slide 26 - &amp;quot;Comparison: ICD-9 to ICD-10&amp;quot;&quot;/&gt;&lt;property id=&quot;20307&quot; value=&quot;272&quot;/&gt;&lt;/object&gt;&lt;object type=&quot;3&quot; unique_id=&quot;218275&quot;&gt;&lt;property id=&quot;20148&quot; value=&quot;5&quot;/&gt;&lt;property id=&quot;20300&quot; value=&quot;Slide 27 - &amp;quot;Procedure Code Structure Comparison&amp;quot;&quot;/&gt;&lt;property id=&quot;20307&quot; value=&quot;273&quot;/&gt;&lt;/object&gt;&lt;object type=&quot;3&quot; unique_id=&quot;218276&quot;&gt;&lt;property id=&quot;20148&quot; value=&quot;5&quot;/&gt;&lt;property id=&quot;20300&quot; value=&quot;Slide 28 - &amp;quot;ICD-10-PCS Code Format&amp;quot;&quot;/&gt;&lt;property id=&quot;20307&quot; value=&quot;274&quot;/&gt;&lt;/object&gt;&lt;object type=&quot;3&quot; unique_id=&quot;218403&quot;&gt;&lt;property id=&quot;20148&quot; value=&quot;5&quot;/&gt;&lt;property id=&quot;20300&quot; value=&quot;Slide 29 - &amp;quot;Comparison: ICD-9 to ICD-10&amp;quot;&quot;/&gt;&lt;property id=&quot;20307&quot; value=&quot;275&quot;/&gt;&lt;/object&gt;&lt;object type=&quot;3&quot; unique_id=&quot;218404&quot;&gt;&lt;property id=&quot;20148&quot; value=&quot;5&quot;/&gt;&lt;property id=&quot;20300&quot; value=&quot;Slide 51 - &amp;quot;ICD-10 Provider Impacts&amp;quot;&quot;/&gt;&lt;property id=&quot;20307&quot; value=&quot;276&quot;/&gt;&lt;/object&gt;&lt;object type=&quot;3&quot; unique_id=&quot;218405&quot;&gt;&lt;property id=&quot;20148&quot; value=&quot;5&quot;/&gt;&lt;property id=&quot;20300&quot; value=&quot;Slide 52 - &amp;quot;ICD-10 Changes Everything&amp;quot;&quot;/&gt;&lt;property id=&quot;20307&quot; value=&quot;277&quot;/&gt;&lt;/object&gt;&lt;object type=&quot;3&quot; unique_id=&quot;218478&quot;&gt;&lt;property id=&quot;20148&quot; value=&quot;5&quot;/&gt;&lt;property id=&quot;20300&quot; value=&quot;Slide 19 - &amp;quot;ICD-10-CM Code Structure&amp;quot;&quot;/&gt;&lt;property id=&quot;20307&quot; value=&quot;278&quot;/&gt;&lt;/object&gt;&lt;object type=&quot;3&quot; unique_id=&quot;219493&quot;&gt;&lt;property id=&quot;20148&quot; value=&quot;5&quot;/&gt;&lt;property id=&quot;20300&quot; value=&quot;Slide 14 - &amp;quot;Examples of the Numbers by Specialty&amp;quot;&quot;/&gt;&lt;property id=&quot;20307&quot; value=&quot;279&quot;/&gt;&lt;/object&gt;&lt;object type=&quot;3&quot; unique_id=&quot;219494&quot;&gt;&lt;property id=&quot;20148&quot; value=&quot;5&quot;/&gt;&lt;property id=&quot;20300&quot; value=&quot;Slide 15 - &amp;quot;Translating ICD-9 to ICD-10&amp;quot;&quot;/&gt;&lt;property id=&quot;20307&quot; value=&quot;280&quot;/&gt;&lt;/object&gt;&lt;object type=&quot;3&quot; unique_id=&quot;219495&quot;&gt;&lt;property id=&quot;20148&quot; value=&quot;5&quot;/&gt;&lt;property id=&quot;20300&quot; value=&quot;Slide 16 - &amp;quot;GEMS  (General Equivalency Mapping System)&amp;quot;&quot;/&gt;&lt;property id=&quot;20307&quot; value=&quot;281&quot;/&gt;&lt;/object&gt;&lt;object type=&quot;3&quot; unique_id=&quot;219496&quot;&gt;&lt;property id=&quot;20148&quot; value=&quot;5&quot;/&gt;&lt;property id=&quot;20300&quot; value=&quot;Slide 21 - &amp;quot;Format and Structure&amp;quot;&quot;/&gt;&lt;property id=&quot;20307&quot; value=&quot;287&quot;/&gt;&lt;/object&gt;&lt;object type=&quot;3&quot; unique_id=&quot;219497&quot;&gt;&lt;property id=&quot;20148&quot; value=&quot;5&quot;/&gt;&lt;property id=&quot;20300&quot; value=&quot;Slide 22 - &amp;quot;Example&amp;quot;&quot;/&gt;&lt;property id=&quot;20307&quot; value=&quot;288&quot;/&gt;&lt;/object&gt;&lt;object type=&quot;3&quot; unique_id=&quot;219498&quot;&gt;&lt;property id=&quot;20148&quot; value=&quot;5&quot;/&gt;&lt;property id=&quot;20300&quot; value=&quot;Slide 23 - &amp;quot;Fifth/Sixth Characters&amp;quot;&quot;/&gt;&lt;property id=&quot;20307&quot; value=&quot;289&quot;/&gt;&lt;/object&gt;&lt;object type=&quot;3&quot; unique_id=&quot;219499&quot;&gt;&lt;property id=&quot;20148&quot; value=&quot;5&quot;/&gt;&lt;property id=&quot;20300&quot; value=&quot;Slide 24 - &amp;quot;Seventh Character Extenders&amp;quot;&quot;/&gt;&lt;property id=&quot;20307&quot; value=&quot;290&quot;/&gt;&lt;/object&gt;&lt;object type=&quot;3&quot; unique_id=&quot;219500&quot;&gt;&lt;property id=&quot;20148&quot; value=&quot;5&quot;/&gt;&lt;property id=&quot;20300&quot; value=&quot;Slide 25 - &amp;quot;Dummy Placeholders&amp;quot;&quot;/&gt;&lt;property id=&quot;20307&quot; value=&quot;291&quot;/&gt;&lt;/object&gt;&lt;object type=&quot;3&quot; unique_id=&quot;219501&quot;&gt;&lt;property id=&quot;20148&quot; value=&quot;5&quot;/&gt;&lt;property id=&quot;20300&quot; value=&quot;Slide 30 - &amp;quot;New Features in ICD-10-CM&amp;quot;&quot;/&gt;&lt;property id=&quot;20307&quot; value=&quot;283&quot;/&gt;&lt;/object&gt;&lt;object type=&quot;3&quot; unique_id=&quot;219502&quot;&gt;&lt;property id=&quot;20148&quot; value=&quot;5&quot;/&gt;&lt;property id=&quot;20300&quot; value=&quot;Slide 31 - &amp;quot;Laterality Example:&amp;quot;&quot;/&gt;&lt;property id=&quot;20307&quot; value=&quot;286&quot;/&gt;&lt;/object&gt;&lt;object type=&quot;3&quot; unique_id=&quot;219503&quot;&gt;&lt;property id=&quot;20148&quot; value=&quot;5&quot;/&gt;&lt;property id=&quot;20300&quot; value=&quot;Slide 32 - &amp;quot;New Features in ICD-10-CM Placeholder “X” Character&amp;quot;&quot;/&gt;&lt;property id=&quot;20307&quot; value=&quot;284&quot;/&gt;&lt;/object&gt;&lt;object type=&quot;3&quot; unique_id=&quot;219504&quot;&gt;&lt;property id=&quot;20148&quot; value=&quot;5&quot;/&gt;&lt;property id=&quot;20300&quot; value=&quot;Slide 33&quot;/&gt;&lt;property id=&quot;20307&quot; value=&quot;285&quot;/&gt;&lt;/object&gt;&lt;object type=&quot;3&quot; unique_id=&quot;219505&quot;&gt;&lt;property id=&quot;20148&quot; value=&quot;5&quot;/&gt;&lt;property id=&quot;20300&quot; value=&quot;Slide 34 - &amp;quot;Chapter Changes: Diabetes Mellitus &amp;quot;&quot;/&gt;&lt;property id=&quot;20307&quot; value=&quot;292&quot;/&gt;&lt;/object&gt;&lt;object type=&quot;3&quot; unique_id=&quot;219506&quot;&gt;&lt;property id=&quot;20148&quot; value=&quot;5&quot;/&gt;&lt;property id=&quot;20300&quot; value=&quot;Slide 35 - &amp;quot;Diabetes Mellitus &amp;quot;&quot;/&gt;&lt;property id=&quot;20307&quot; value=&quot;293&quot;/&gt;&lt;/object&gt;&lt;object type=&quot;3&quot; unique_id=&quot;219507&quot;&gt;&lt;property id=&quot;20148&quot; value=&quot;5&quot;/&gt;&lt;property id=&quot;20300&quot; value=&quot;Slide 36 - &amp;quot;Diabetes Mellitus &amp;quot;&quot;/&gt;&lt;property id=&quot;20307&quot; value=&quot;294&quot;/&gt;&lt;/object&gt;&lt;object type=&quot;3&quot; unique_id=&quot;219508&quot;&gt;&lt;property id=&quot;20148&quot; value=&quot;5&quot;/&gt;&lt;property id=&quot;20300&quot; value=&quot;Slide 37 - &amp;quot;Diabetes Mellitus &amp;quot;&quot;/&gt;&lt;property id=&quot;20307&quot; value=&quot;295&quot;/&gt;&lt;/object&gt;&lt;object type=&quot;3&quot; unique_id=&quot;219509&quot;&gt;&lt;property id=&quot;20148&quot; value=&quot;5&quot;/&gt;&lt;property id=&quot;20300&quot; value=&quot;Slide 38 - &amp;quot;Diabetes Mellitus &amp;quot;&quot;/&gt;&lt;property id=&quot;20307&quot; value=&quot;296&quot;/&gt;&lt;/object&gt;&lt;object type=&quot;3&quot; unique_id=&quot;219510&quot;&gt;&lt;property id=&quot;20148&quot; value=&quot;5&quot;/&gt;&lt;property id=&quot;20300&quot; value=&quot;Slide 39 - &amp;quot;Diabetes Mellitus &amp;quot;&quot;/&gt;&lt;property id=&quot;20307&quot; value=&quot;297&quot;/&gt;&lt;/object&gt;&lt;object type=&quot;3&quot; unique_id=&quot;219511&quot;&gt;&lt;property id=&quot;20148&quot; value=&quot;5&quot;/&gt;&lt;property id=&quot;20300&quot; value=&quot;Slide 40 - &amp;quot;Neoplasms&amp;quot;&quot;/&gt;&lt;property id=&quot;20307&quot; value=&quot;299&quot;/&gt;&lt;/object&gt;&lt;object type=&quot;3&quot; unique_id=&quot;219512&quot;&gt;&lt;property id=&quot;20148&quot; value=&quot;5&quot;/&gt;&lt;property id=&quot;20300&quot; value=&quot;Slide 41 - &amp;quot;Neoplasms&amp;quot;&quot;/&gt;&lt;property id=&quot;20307&quot; value=&quot;301&quot;/&gt;&lt;/object&gt;&lt;object type=&quot;3&quot; unique_id=&quot;219513&quot;&gt;&lt;property id=&quot;20148&quot; value=&quot;5&quot;/&gt;&lt;property id=&quot;20300&quot; value=&quot;Slide 42 - &amp;quot;Neoplasm Changes&amp;quot;&quot;/&gt;&lt;property id=&quot;20307&quot; value=&quot;302&quot;/&gt;&lt;/object&gt;&lt;object type=&quot;3&quot; unique_id=&quot;219514&quot;&gt;&lt;property id=&quot;20148&quot; value=&quot;5&quot;/&gt;&lt;property id=&quot;20300&quot; value=&quot;Slide 43 - &amp;quot;Neoplasm Changes&amp;quot;&quot;/&gt;&lt;property id=&quot;20307&quot; value=&quot;303&quot;/&gt;&lt;/object&gt;&lt;object type=&quot;3&quot; unique_id=&quot;219515&quot;&gt;&lt;property id=&quot;20148&quot; value=&quot;5&quot;/&gt;&lt;property id=&quot;20300&quot; value=&quot;Slide 44 - &amp;quot;Case&amp;quot;&quot;/&gt;&lt;property id=&quot;20307&quot; value=&quot;304&quot;/&gt;&lt;/object&gt;&lt;object type=&quot;3&quot; unique_id=&quot;219516&quot;&gt;&lt;property id=&quot;20148&quot; value=&quot;5&quot;/&gt;&lt;property id=&quot;20300&quot; value=&quot;Slide 45 - &amp;quot;Case&amp;quot;&quot;/&gt;&lt;property id=&quot;20307&quot; value=&quot;300&quot;/&gt;&lt;/object&gt;&lt;object type=&quot;3&quot; unique_id=&quot;219517&quot;&gt;&lt;property id=&quot;20148&quot; value=&quot;5&quot;/&gt;&lt;property id=&quot;20300&quot; value=&quot;Slide 46 - &amp;quot;Case&amp;quot;&quot;/&gt;&lt;property id=&quot;20307&quot; value=&quot;298&quot;/&gt;&lt;/object&gt;&lt;object type=&quot;3&quot; unique_id=&quot;219518&quot;&gt;&lt;property id=&quot;20148&quot; value=&quot;5&quot;/&gt;&lt;property id=&quot;20300&quot; value=&quot;Slide 47 - &amp;quot;Case&amp;quot;&quot;/&gt;&lt;property id=&quot;20307&quot; value=&quot;305&quot;/&gt;&lt;/object&gt;&lt;object type=&quot;3&quot; unique_id=&quot;219519&quot;&gt;&lt;property id=&quot;20148&quot; value=&quot;5&quot;/&gt;&lt;property id=&quot;20300&quot; value=&quot;Slide 48 - &amp;quot;Case&amp;quot;&quot;/&gt;&lt;property id=&quot;20307&quot; value=&quot;306&quot;/&gt;&lt;/object&gt;&lt;object type=&quot;3&quot; unique_id=&quot;219520&quot;&gt;&lt;property id=&quot;20148&quot; value=&quot;5&quot;/&gt;&lt;property id=&quot;20300&quot; value=&quot;Slide 49 - &amp;quot;Case&amp;quot;&quot;/&gt;&lt;property id=&quot;20307&quot; value=&quot;307&quot;/&gt;&lt;/object&gt;&lt;object type=&quot;3&quot; unique_id=&quot;219521&quot;&gt;&lt;property id=&quot;20148&quot; value=&quot;5&quot;/&gt;&lt;property id=&quot;20300&quot; value=&quot;Slide 50 - &amp;quot;Case&amp;quot;&quot;/&gt;&lt;property id=&quot;20307&quot; value=&quot;308&quot;/&gt;&lt;/object&gt;&lt;object type=&quot;3&quot; unique_id=&quot;219522&quot;&gt;&lt;property id=&quot;20148&quot; value=&quot;5&quot;/&gt;&lt;property id=&quot;20300&quot; value=&quot;Slide 53 - &amp;quot;Resources&amp;quot;&quot;/&gt;&lt;property id=&quot;20307&quot; value=&quot;282&quot;/&gt;&lt;/object&gt;&lt;/object&gt;&lt;object type=&quot;8&quot; unique_id=&quot;217225&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33669</TotalTime>
  <Words>4703</Words>
  <Application>Microsoft Office PowerPoint</Application>
  <PresentationFormat>Widescreen</PresentationFormat>
  <Paragraphs>483</Paragraphs>
  <Slides>62</Slides>
  <Notes>20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62</vt:i4>
      </vt:variant>
    </vt:vector>
  </HeadingPairs>
  <TitlesOfParts>
    <vt:vector size="73" baseType="lpstr">
      <vt:lpstr>MS PGothic</vt:lpstr>
      <vt:lpstr>游ゴシック Light</vt:lpstr>
      <vt:lpstr>ヒラギノ角ゴ Pro W3</vt:lpstr>
      <vt:lpstr>Arial</vt:lpstr>
      <vt:lpstr>Calibri</vt:lpstr>
      <vt:lpstr>Calibri Light</vt:lpstr>
      <vt:lpstr>Gill Sans MT</vt:lpstr>
      <vt:lpstr>Times</vt:lpstr>
      <vt:lpstr>Wingdings</vt:lpstr>
      <vt:lpstr>Wingdings 2</vt:lpstr>
      <vt:lpstr>Office Theme</vt:lpstr>
      <vt:lpstr>ICD</vt:lpstr>
      <vt:lpstr>Medical Communication</vt:lpstr>
      <vt:lpstr>ICD9 or ICD10</vt:lpstr>
      <vt:lpstr>ICD 10</vt:lpstr>
      <vt:lpstr>ICD10</vt:lpstr>
      <vt:lpstr>ICD10</vt:lpstr>
      <vt:lpstr>ICD10</vt:lpstr>
      <vt:lpstr>WHO-FIC</vt:lpstr>
      <vt:lpstr>Adaptation</vt:lpstr>
      <vt:lpstr>Non-diagnostic classifications</vt:lpstr>
      <vt:lpstr>ICD10 CM (Clinical Modification) overview</vt:lpstr>
      <vt:lpstr>ICD 10 CM (Clinical Modification) overview</vt:lpstr>
      <vt:lpstr>Funny ICD 10 Code</vt:lpstr>
      <vt:lpstr>Funny ICD 10 Code</vt:lpstr>
      <vt:lpstr>ICD10 CM - Coronavirus</vt:lpstr>
      <vt:lpstr>ICD10 CM - Coronavirus</vt:lpstr>
      <vt:lpstr>ICD9ICD10</vt:lpstr>
      <vt:lpstr>ICD-9-CM vs. ICD-10-CM</vt:lpstr>
      <vt:lpstr>GEMS  (General Equivalency Mapping System)</vt:lpstr>
      <vt:lpstr>ICD-9-CM vs. ICD-10-CM</vt:lpstr>
      <vt:lpstr>ICD-9-CM vs. ICD-10-CM</vt:lpstr>
      <vt:lpstr>Examples of the Numbers by Specialty</vt:lpstr>
      <vt:lpstr>Translating ICD-9 to ICD-10</vt:lpstr>
      <vt:lpstr>ICD-10 Implementation</vt:lpstr>
      <vt:lpstr>Why ICD-10, not ICD-9</vt:lpstr>
      <vt:lpstr>Example</vt:lpstr>
      <vt:lpstr>ICD-10-CM Code Structure</vt:lpstr>
      <vt:lpstr>ICD-10-CM (diagnosis) Code Format</vt:lpstr>
      <vt:lpstr>PowerPoint Presentation</vt:lpstr>
      <vt:lpstr>Format and Structure</vt:lpstr>
      <vt:lpstr>PowerPoint Presentation</vt:lpstr>
      <vt:lpstr>Fifth/Sixth Characters</vt:lpstr>
      <vt:lpstr>Comparison: ICD-9 to ICD-10</vt:lpstr>
      <vt:lpstr>New Features in ICD-10-CM</vt:lpstr>
      <vt:lpstr>Laterality Example:</vt:lpstr>
      <vt:lpstr>New Features in ICD-10-CM Placeholder “X” Character</vt:lpstr>
      <vt:lpstr>PowerPoint Presentation</vt:lpstr>
      <vt:lpstr>Chapter Changes: Diabetes Mellitus </vt:lpstr>
      <vt:lpstr>Diabetes Mellitus </vt:lpstr>
      <vt:lpstr>Diabetes Mellitus </vt:lpstr>
      <vt:lpstr>Diabetes Mellitus </vt:lpstr>
      <vt:lpstr>Diabetes Mellitus </vt:lpstr>
      <vt:lpstr>Diabetes Mellitus </vt:lpstr>
      <vt:lpstr>Examples about coding Diabetes Mellitus</vt:lpstr>
      <vt:lpstr>Examples about coding Diabetes Mellitus</vt:lpstr>
      <vt:lpstr>Neoplasms</vt:lpstr>
      <vt:lpstr>Neoplasms</vt:lpstr>
      <vt:lpstr>Neoplasm Changes</vt:lpstr>
      <vt:lpstr>Neoplasm Changes</vt:lpstr>
      <vt:lpstr>Case</vt:lpstr>
      <vt:lpstr>Case</vt:lpstr>
      <vt:lpstr>Case</vt:lpstr>
      <vt:lpstr>Case</vt:lpstr>
      <vt:lpstr>Case</vt:lpstr>
      <vt:lpstr>Case</vt:lpstr>
      <vt:lpstr>Case</vt:lpstr>
      <vt:lpstr>ICD10 in EHR</vt:lpstr>
      <vt:lpstr>ICD9 in EHR</vt:lpstr>
      <vt:lpstr>ICD-10 Provider Impacts</vt:lpstr>
      <vt:lpstr>ICD10 Specificity </vt:lpstr>
      <vt:lpstr>ICD-10 Changes Everything</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EMR</dc:title>
  <dc:creator>Ding, Ying</dc:creator>
  <cp:lastModifiedBy>Ding, Ying</cp:lastModifiedBy>
  <cp:revision>132</cp:revision>
  <dcterms:created xsi:type="dcterms:W3CDTF">2019-09-14T20:26:49Z</dcterms:created>
  <dcterms:modified xsi:type="dcterms:W3CDTF">2023-09-02T21:10:59Z</dcterms:modified>
</cp:coreProperties>
</file>